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873" r:id="rId1"/>
  </p:sldMasterIdLst>
  <p:notesMasterIdLst>
    <p:notesMasterId r:id="rId40"/>
  </p:notesMasterIdLst>
  <p:handoutMasterIdLst>
    <p:handoutMasterId r:id="rId41"/>
  </p:handoutMasterIdLst>
  <p:sldIdLst>
    <p:sldId id="260" r:id="rId2"/>
    <p:sldId id="308" r:id="rId3"/>
    <p:sldId id="306" r:id="rId4"/>
    <p:sldId id="320" r:id="rId5"/>
    <p:sldId id="322" r:id="rId6"/>
    <p:sldId id="321" r:id="rId7"/>
    <p:sldId id="309" r:id="rId8"/>
    <p:sldId id="310" r:id="rId9"/>
    <p:sldId id="304" r:id="rId10"/>
    <p:sldId id="307" r:id="rId11"/>
    <p:sldId id="317" r:id="rId12"/>
    <p:sldId id="299" r:id="rId13"/>
    <p:sldId id="276" r:id="rId14"/>
    <p:sldId id="300" r:id="rId15"/>
    <p:sldId id="301" r:id="rId16"/>
    <p:sldId id="305" r:id="rId17"/>
    <p:sldId id="303" r:id="rId18"/>
    <p:sldId id="311" r:id="rId19"/>
    <p:sldId id="312" r:id="rId20"/>
    <p:sldId id="318" r:id="rId21"/>
    <p:sldId id="324" r:id="rId22"/>
    <p:sldId id="325" r:id="rId23"/>
    <p:sldId id="327" r:id="rId24"/>
    <p:sldId id="328" r:id="rId25"/>
    <p:sldId id="302" r:id="rId26"/>
    <p:sldId id="338" r:id="rId27"/>
    <p:sldId id="339" r:id="rId28"/>
    <p:sldId id="316" r:id="rId29"/>
    <p:sldId id="342" r:id="rId30"/>
    <p:sldId id="341" r:id="rId31"/>
    <p:sldId id="340" r:id="rId32"/>
    <p:sldId id="323" r:id="rId33"/>
    <p:sldId id="343" r:id="rId34"/>
    <p:sldId id="315" r:id="rId35"/>
    <p:sldId id="313" r:id="rId36"/>
    <p:sldId id="329" r:id="rId37"/>
    <p:sldId id="344" r:id="rId38"/>
    <p:sldId id="319" r:id="rId39"/>
  </p:sldIdLst>
  <p:sldSz cx="12192000" cy="6858000"/>
  <p:notesSz cx="9144000" cy="6858000"/>
  <p:embeddedFontLst>
    <p:embeddedFont>
      <p:font typeface="Angsana New" panose="02020603050405020304" pitchFamily="18" charset="-34"/>
      <p:regular r:id="rId42"/>
      <p:bold r:id="rId43"/>
      <p:italic r:id="rId44"/>
      <p:boldItalic r:id="rId45"/>
    </p:embeddedFont>
    <p:embeddedFont>
      <p:font typeface="Calibri" panose="020F0502020204030204" pitchFamily="34" charset="0"/>
      <p:regular r:id="rId46"/>
      <p:bold r:id="rId47"/>
      <p:italic r:id="rId48"/>
      <p:boldItalic r:id="rId49"/>
    </p:embeddedFont>
    <p:embeddedFont>
      <p:font typeface="Calibri Light" panose="020F0302020204030204" pitchFamily="34" charset="0"/>
      <p:regular r:id="rId50"/>
      <p:italic r:id="rId51"/>
    </p:embeddedFont>
    <p:embeddedFont>
      <p:font typeface="Cordia New" panose="020B0304020202020204" pitchFamily="34" charset="-34"/>
      <p:regular r:id="rId52"/>
      <p:bold r:id="rId53"/>
      <p:italic r:id="rId54"/>
      <p:boldItalic r:id="rId55"/>
    </p:embeddedFont>
    <p:embeddedFont>
      <p:font typeface="Kanit" panose="00000500000000000000" pitchFamily="2" charset="-34"/>
      <p:regular r:id="rId56"/>
      <p:bold r:id="rId57"/>
      <p:italic r:id="rId58"/>
      <p:boldItalic r:id="rId59"/>
    </p:embeddedFont>
    <p:embeddedFont>
      <p:font typeface="Kanit Light" panose="00000400000000000000" pitchFamily="2" charset="-34"/>
      <p:regular r:id="rId60"/>
      <p:italic r:id="rId61"/>
    </p:embeddedFont>
  </p:embeddedFontLst>
  <p:defaultTextStyle>
    <a:defPPr>
      <a:defRPr lang="th-TH"/>
    </a:defPPr>
    <a:lvl1pPr marL="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  <a:srgbClr val="24C48E"/>
    <a:srgbClr val="034FE7"/>
    <a:srgbClr val="D60093"/>
    <a:srgbClr val="203590"/>
    <a:srgbClr val="FF9933"/>
    <a:srgbClr val="FE7E00"/>
    <a:srgbClr val="7F7F7F"/>
    <a:srgbClr val="FF8989"/>
    <a:srgbClr val="F4AB4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สไตล์สีปานกลาง 2 - เน้น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>
        <p:scale>
          <a:sx n="75" d="100"/>
          <a:sy n="75" d="100"/>
        </p:scale>
        <p:origin x="1950" y="948"/>
      </p:cViewPr>
      <p:guideLst>
        <p:guide orient="horz" pos="2160"/>
        <p:guide pos="3817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50" Type="http://schemas.openxmlformats.org/officeDocument/2006/relationships/font" Target="fonts/font9.fntdata"/><Relationship Id="rId55" Type="http://schemas.openxmlformats.org/officeDocument/2006/relationships/font" Target="fonts/font14.fntdata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font" Target="fonts/font4.fntdata"/><Relationship Id="rId53" Type="http://schemas.openxmlformats.org/officeDocument/2006/relationships/font" Target="fonts/font12.fntdata"/><Relationship Id="rId58" Type="http://schemas.openxmlformats.org/officeDocument/2006/relationships/font" Target="fonts/font17.fntdata"/><Relationship Id="rId5" Type="http://schemas.openxmlformats.org/officeDocument/2006/relationships/slide" Target="slides/slide4.xml"/><Relationship Id="rId61" Type="http://schemas.openxmlformats.org/officeDocument/2006/relationships/font" Target="fonts/font20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2.fntdata"/><Relationship Id="rId48" Type="http://schemas.openxmlformats.org/officeDocument/2006/relationships/font" Target="fonts/font7.fntdata"/><Relationship Id="rId56" Type="http://schemas.openxmlformats.org/officeDocument/2006/relationships/font" Target="fonts/font15.fntdata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10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5.fntdata"/><Relationship Id="rId59" Type="http://schemas.openxmlformats.org/officeDocument/2006/relationships/font" Target="fonts/font18.fntdata"/><Relationship Id="rId20" Type="http://schemas.openxmlformats.org/officeDocument/2006/relationships/slide" Target="slides/slide19.xml"/><Relationship Id="rId41" Type="http://schemas.openxmlformats.org/officeDocument/2006/relationships/handoutMaster" Target="handoutMasters/handoutMaster1.xml"/><Relationship Id="rId54" Type="http://schemas.openxmlformats.org/officeDocument/2006/relationships/font" Target="fonts/font13.fntdata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8.fntdata"/><Relationship Id="rId57" Type="http://schemas.openxmlformats.org/officeDocument/2006/relationships/font" Target="fonts/font16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3.fntdata"/><Relationship Id="rId52" Type="http://schemas.openxmlformats.org/officeDocument/2006/relationships/font" Target="fonts/font11.fntdata"/><Relationship Id="rId60" Type="http://schemas.openxmlformats.org/officeDocument/2006/relationships/font" Target="fonts/font19.fntdata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หัวกระดาษ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3" name="ตัวแทนวันที่ 2"/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32E811-5B4F-496F-A504-8772FBEC42FD}" type="datetimeFigureOut">
              <a:rPr lang="th-TH" smtClean="0"/>
              <a:t>14/08/63</a:t>
            </a:fld>
            <a:endParaRPr lang="th-TH"/>
          </a:p>
        </p:txBody>
      </p:sp>
      <p:sp>
        <p:nvSpPr>
          <p:cNvPr id="4" name="ตัวแทนท้ายกระดาษ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5" name="ตัวแทนหมายเลขสไลด์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D3A47D-471C-4AD6-B94A-276CFEB47C29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531751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หัวกระดาษ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3" name="ตัวแทนวันที่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68FE19-4461-412F-BBF0-EB39CE254524}" type="datetimeFigureOut">
              <a:rPr lang="th-TH" smtClean="0"/>
              <a:t>14/08/63</a:t>
            </a:fld>
            <a:endParaRPr lang="th-TH"/>
          </a:p>
        </p:txBody>
      </p:sp>
      <p:sp>
        <p:nvSpPr>
          <p:cNvPr id="4" name="ตัวแทนรูปบนสไลด์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h-TH"/>
          </a:p>
        </p:txBody>
      </p:sp>
      <p:sp>
        <p:nvSpPr>
          <p:cNvPr id="5" name="ตัวแทนบันทึกย่อ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7" name="ตัวแทนหมายเลขสไลด์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ADD755-2CAD-4285-906C-EB17D7EE9D74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2276487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th-T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93C70-AE7C-42E8-AFC7-A22930699F0A}" type="datetimeFigureOut">
              <a:rPr lang="th-TH" smtClean="0"/>
              <a:t>14/08/63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A1F74-7897-40BA-9C16-BAD663BCC32D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0037475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93C70-AE7C-42E8-AFC7-A22930699F0A}" type="datetimeFigureOut">
              <a:rPr lang="th-TH" smtClean="0"/>
              <a:t>14/08/63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A1F74-7897-40BA-9C16-BAD663BCC32D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1166556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93C70-AE7C-42E8-AFC7-A22930699F0A}" type="datetimeFigureOut">
              <a:rPr lang="th-TH" smtClean="0"/>
              <a:t>14/08/63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A1F74-7897-40BA-9C16-BAD663BCC32D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8474175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93C70-AE7C-42E8-AFC7-A22930699F0A}" type="datetimeFigureOut">
              <a:rPr lang="th-TH" smtClean="0"/>
              <a:t>14/08/63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A1F74-7897-40BA-9C16-BAD663BCC32D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0718390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93C70-AE7C-42E8-AFC7-A22930699F0A}" type="datetimeFigureOut">
              <a:rPr lang="th-TH" smtClean="0"/>
              <a:t>14/08/63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A1F74-7897-40BA-9C16-BAD663BCC32D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770356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93C70-AE7C-42E8-AFC7-A22930699F0A}" type="datetimeFigureOut">
              <a:rPr lang="th-TH" smtClean="0"/>
              <a:t>14/08/63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A1F74-7897-40BA-9C16-BAD663BCC32D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8270448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93C70-AE7C-42E8-AFC7-A22930699F0A}" type="datetimeFigureOut">
              <a:rPr lang="th-TH" smtClean="0"/>
              <a:t>14/08/63</a:t>
            </a:fld>
            <a:endParaRPr lang="th-T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A1F74-7897-40BA-9C16-BAD663BCC32D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0878975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93C70-AE7C-42E8-AFC7-A22930699F0A}" type="datetimeFigureOut">
              <a:rPr lang="th-TH" smtClean="0"/>
              <a:t>14/08/63</a:t>
            </a:fld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A1F74-7897-40BA-9C16-BAD663BCC32D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3685112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93C70-AE7C-42E8-AFC7-A22930699F0A}" type="datetimeFigureOut">
              <a:rPr lang="th-TH" smtClean="0"/>
              <a:t>14/08/63</a:t>
            </a:fld>
            <a:endParaRPr lang="th-T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A1F74-7897-40BA-9C16-BAD663BCC32D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0244092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93C70-AE7C-42E8-AFC7-A22930699F0A}" type="datetimeFigureOut">
              <a:rPr lang="th-TH" smtClean="0"/>
              <a:t>14/08/63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A1F74-7897-40BA-9C16-BAD663BCC32D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8410364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h-TH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93C70-AE7C-42E8-AFC7-A22930699F0A}" type="datetimeFigureOut">
              <a:rPr lang="th-TH" smtClean="0"/>
              <a:t>14/08/63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A1F74-7897-40BA-9C16-BAD663BCC32D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7197261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093C70-AE7C-42E8-AFC7-A22930699F0A}" type="datetimeFigureOut">
              <a:rPr lang="th-TH" smtClean="0"/>
              <a:t>14/08/63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BA1F74-7897-40BA-9C16-BAD663BCC32D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5951301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  <p:sldLayoutId id="2147483880" r:id="rId7"/>
    <p:sldLayoutId id="2147483881" r:id="rId8"/>
    <p:sldLayoutId id="2147483882" r:id="rId9"/>
    <p:sldLayoutId id="2147483883" r:id="rId10"/>
    <p:sldLayoutId id="214748388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h-TH"/>
      </a:defPPr>
      <a:lvl1pPr marL="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kbide.org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kbide.org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17.png"/><Relationship Id="rId5" Type="http://schemas.openxmlformats.org/officeDocument/2006/relationships/image" Target="../media/image12.png"/><Relationship Id="rId10" Type="http://schemas.openxmlformats.org/officeDocument/2006/relationships/image" Target="../media/image16.png"/><Relationship Id="rId4" Type="http://schemas.openxmlformats.org/officeDocument/2006/relationships/image" Target="../media/image11.png"/><Relationship Id="rId9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83"/>
          <p:cNvSpPr/>
          <p:nvPr/>
        </p:nvSpPr>
        <p:spPr>
          <a:xfrm>
            <a:off x="0" y="6211274"/>
            <a:ext cx="12192000" cy="64672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latin typeface="Kanit Light" panose="00000400000000000000" pitchFamily="2" charset="-34"/>
              <a:cs typeface="Kanit Light" panose="00000400000000000000" pitchFamily="2" charset="-34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EDDCE63-4AFB-49E1-A06F-C22DA0D8D39C}"/>
              </a:ext>
            </a:extLst>
          </p:cNvPr>
          <p:cNvSpPr/>
          <p:nvPr/>
        </p:nvSpPr>
        <p:spPr>
          <a:xfrm>
            <a:off x="0" y="759369"/>
            <a:ext cx="12192000" cy="1926455"/>
          </a:xfrm>
          <a:prstGeom prst="rect">
            <a:avLst/>
          </a:prstGeom>
          <a:solidFill>
            <a:srgbClr val="FE7E00"/>
          </a:solidFill>
          <a:ln>
            <a:solidFill>
              <a:srgbClr val="FE7E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F1261A15-57DA-4BBD-A95F-F3185FC669B4}"/>
              </a:ext>
            </a:extLst>
          </p:cNvPr>
          <p:cNvSpPr txBox="1">
            <a:spLocks/>
          </p:cNvSpPr>
          <p:nvPr/>
        </p:nvSpPr>
        <p:spPr>
          <a:xfrm>
            <a:off x="31072" y="835554"/>
            <a:ext cx="12129856" cy="18704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h-TH" sz="4800" b="1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การใช้ </a:t>
            </a:r>
            <a:r>
              <a:rPr lang="en-US" sz="4800" b="1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KB-IDE </a:t>
            </a:r>
            <a:r>
              <a:rPr lang="th-TH" sz="4800" b="1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ในการเขียนโปรแกรมควบคุมหุ่นยนต์</a:t>
            </a:r>
          </a:p>
          <a:p>
            <a:r>
              <a:rPr lang="th-TH" sz="4800" b="1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ด้วยบอร์ด </a:t>
            </a:r>
            <a:r>
              <a:rPr lang="en-US" sz="4800" b="1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MR32-BOT </a:t>
            </a:r>
            <a:endParaRPr lang="th-TH" sz="4800" b="1" dirty="0">
              <a:solidFill>
                <a:schemeClr val="bg1"/>
              </a:solidFill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D7BAC5C-E77D-4FEF-B193-33C688978EBE}"/>
              </a:ext>
            </a:extLst>
          </p:cNvPr>
          <p:cNvSpPr txBox="1">
            <a:spLocks/>
          </p:cNvSpPr>
          <p:nvPr/>
        </p:nvSpPr>
        <p:spPr>
          <a:xfrm>
            <a:off x="141987" y="6436890"/>
            <a:ext cx="5954013" cy="2747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800" b="1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BY MR. META BOONMA</a:t>
            </a:r>
            <a:endParaRPr lang="th-TH" sz="1800" b="1" dirty="0">
              <a:solidFill>
                <a:schemeClr val="bg1"/>
              </a:solidFill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pic>
        <p:nvPicPr>
          <p:cNvPr id="12" name="รูปภาพ 15">
            <a:extLst>
              <a:ext uri="{FF2B5EF4-FFF2-40B4-BE49-F238E27FC236}">
                <a16:creationId xmlns:a16="http://schemas.microsoft.com/office/drawing/2014/main" id="{E0F81D60-5C9F-4E82-8983-F4C3E005EC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3274" y="6231407"/>
            <a:ext cx="606457" cy="606457"/>
          </a:xfrm>
          <a:prstGeom prst="rect">
            <a:avLst/>
          </a:prstGeom>
        </p:spPr>
      </p:pic>
      <p:pic>
        <p:nvPicPr>
          <p:cNvPr id="1026" name="Picture 2" descr="https://scontent.fbkk7-3.fna.fbcdn.net/v/t1.15752-9/92606744_840583069778054_8474644793463406592_n.png?_nc_cat=101&amp;_nc_sid=b96e70&amp;_nc_eui2=AeHAHwz1IrUKFPRYYY25eHwYwXTe-x2dnmvBdN77HZ2ea_MHqZRQ8hyKJUM4WOPp4ZJ5xt4_eIgTDaE3Iq7zhXVt&amp;_nc_ohc=9HrVJJeZbXIAX8SVy7y&amp;_nc_ht=scontent.fbkk7-3.fna&amp;oh=539bde7fe7954e9b441c23dab390a324&amp;oe=5F517C0B">
            <a:extLst>
              <a:ext uri="{FF2B5EF4-FFF2-40B4-BE49-F238E27FC236}">
                <a16:creationId xmlns:a16="http://schemas.microsoft.com/office/drawing/2014/main" id="{C7BC4A05-2F5D-46C7-873E-9313AD19B8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31" t="27778" r="24610" b="15555"/>
          <a:stretch/>
        </p:blipFill>
        <p:spPr bwMode="auto">
          <a:xfrm>
            <a:off x="8928532" y="3530041"/>
            <a:ext cx="3232396" cy="237624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ome - KBIDE - IDE for everyone.">
            <a:extLst>
              <a:ext uri="{FF2B5EF4-FFF2-40B4-BE49-F238E27FC236}">
                <a16:creationId xmlns:a16="http://schemas.microsoft.com/office/drawing/2014/main" id="{00762515-52A1-4223-945A-35399D83A8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9850" y="3874985"/>
            <a:ext cx="3009940" cy="1378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84">
            <a:extLst>
              <a:ext uri="{FF2B5EF4-FFF2-40B4-BE49-F238E27FC236}">
                <a16:creationId xmlns:a16="http://schemas.microsoft.com/office/drawing/2014/main" id="{B17524D0-D77D-4393-A91B-1CDEDDA4B3CE}"/>
              </a:ext>
            </a:extLst>
          </p:cNvPr>
          <p:cNvSpPr/>
          <p:nvPr/>
        </p:nvSpPr>
        <p:spPr>
          <a:xfrm>
            <a:off x="7200000" y="6211275"/>
            <a:ext cx="4992000" cy="646725"/>
          </a:xfrm>
          <a:prstGeom prst="rect">
            <a:avLst/>
          </a:prstGeom>
          <a:solidFill>
            <a:srgbClr val="FE7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latin typeface="Kanit Light" panose="00000400000000000000" pitchFamily="2" charset="-34"/>
              <a:cs typeface="Kanit Light" panose="00000400000000000000" pitchFamily="2" charset="-34"/>
            </a:endParaRPr>
          </a:p>
        </p:txBody>
      </p:sp>
      <p:pic>
        <p:nvPicPr>
          <p:cNvPr id="19" name="Picture 2" descr="https://lh3.googleusercontent.com/1yj_BjwH8d3ytBwNJaaQdpUvTH2gMz5k04Wj2lJEtreGM3ad3abXEryIqAzNTu8-Oi8mmIMbAU7JydtVF1bi_Kzfhk1TFLGA6zqJHafqwHw8MucPrQRPilXt-2E5QqQQRymwhplLOgs">
            <a:extLst>
              <a:ext uri="{FF2B5EF4-FFF2-40B4-BE49-F238E27FC236}">
                <a16:creationId xmlns:a16="http://schemas.microsoft.com/office/drawing/2014/main" id="{AD2FDFD2-375A-46DE-A1D0-B75FB7F312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84" r="165" b="16475"/>
          <a:stretch/>
        </p:blipFill>
        <p:spPr bwMode="auto">
          <a:xfrm>
            <a:off x="199132" y="3530041"/>
            <a:ext cx="2230718" cy="2142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รูปภาพ 15">
            <a:extLst>
              <a:ext uri="{FF2B5EF4-FFF2-40B4-BE49-F238E27FC236}">
                <a16:creationId xmlns:a16="http://schemas.microsoft.com/office/drawing/2014/main" id="{C413D710-2A76-4198-B789-D7C771860CF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1780" y="6251543"/>
            <a:ext cx="606457" cy="60645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D95B0D3-69F3-4786-8F98-9695D74DA016}"/>
              </a:ext>
            </a:extLst>
          </p:cNvPr>
          <p:cNvSpPr txBox="1"/>
          <p:nvPr/>
        </p:nvSpPr>
        <p:spPr>
          <a:xfrm>
            <a:off x="11044964" y="6337010"/>
            <a:ext cx="11326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MTB</a:t>
            </a:r>
            <a:endParaRPr lang="th-TH" sz="32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22391E5-52E3-4DC4-8C4B-97CBBA319375}"/>
              </a:ext>
            </a:extLst>
          </p:cNvPr>
          <p:cNvSpPr txBox="1"/>
          <p:nvPr/>
        </p:nvSpPr>
        <p:spPr>
          <a:xfrm>
            <a:off x="11067672" y="6229288"/>
            <a:ext cx="113269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MICROTECHBEING</a:t>
            </a:r>
            <a:endParaRPr lang="th-TH" sz="8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D689079-7E5A-4059-AA2E-50C62F6D8AA4}"/>
              </a:ext>
            </a:extLst>
          </p:cNvPr>
          <p:cNvSpPr txBox="1"/>
          <p:nvPr/>
        </p:nvSpPr>
        <p:spPr>
          <a:xfrm>
            <a:off x="7191637" y="6206058"/>
            <a:ext cx="113269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POWERED by</a:t>
            </a:r>
            <a:endParaRPr lang="th-TH" sz="900" b="1" dirty="0">
              <a:solidFill>
                <a:schemeClr val="bg1"/>
              </a:solidFill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8E10FD5-805D-46F4-B33E-1AD45FE2C8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32492" y="3714084"/>
            <a:ext cx="3118289" cy="2031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324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0" y="6498000"/>
            <a:ext cx="12192000" cy="360000"/>
            <a:chOff x="0" y="6498000"/>
            <a:chExt cx="12192000" cy="360000"/>
          </a:xfrm>
        </p:grpSpPr>
        <p:sp>
          <p:nvSpPr>
            <p:cNvPr id="6" name="Rectangle 5"/>
            <p:cNvSpPr/>
            <p:nvPr/>
          </p:nvSpPr>
          <p:spPr>
            <a:xfrm>
              <a:off x="0" y="6498000"/>
              <a:ext cx="7200000" cy="360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7" name="Rectangle 6"/>
            <p:cNvSpPr/>
            <p:nvPr/>
          </p:nvSpPr>
          <p:spPr>
            <a:xfrm>
              <a:off x="7200000" y="6498000"/>
              <a:ext cx="4992000" cy="36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  <p:grpSp>
        <p:nvGrpSpPr>
          <p:cNvPr id="8" name="Group 82"/>
          <p:cNvGrpSpPr/>
          <p:nvPr/>
        </p:nvGrpSpPr>
        <p:grpSpPr>
          <a:xfrm>
            <a:off x="0" y="6211275"/>
            <a:ext cx="12192000" cy="646725"/>
            <a:chOff x="0" y="6498000"/>
            <a:chExt cx="12192000" cy="360000"/>
          </a:xfrm>
        </p:grpSpPr>
        <p:sp>
          <p:nvSpPr>
            <p:cNvPr id="10" name="Rectangle 83"/>
            <p:cNvSpPr/>
            <p:nvPr/>
          </p:nvSpPr>
          <p:spPr>
            <a:xfrm>
              <a:off x="0" y="6498000"/>
              <a:ext cx="7200000" cy="360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>
                <a:latin typeface="Kanit Light" panose="00000400000000000000" pitchFamily="2" charset="-34"/>
                <a:cs typeface="Kanit Light" panose="00000400000000000000" pitchFamily="2" charset="-34"/>
              </a:endParaRPr>
            </a:p>
          </p:txBody>
        </p:sp>
        <p:sp>
          <p:nvSpPr>
            <p:cNvPr id="12" name="Rectangle 84"/>
            <p:cNvSpPr/>
            <p:nvPr/>
          </p:nvSpPr>
          <p:spPr>
            <a:xfrm>
              <a:off x="7200000" y="6498000"/>
              <a:ext cx="4992000" cy="360000"/>
            </a:xfrm>
            <a:prstGeom prst="rect">
              <a:avLst/>
            </a:prstGeom>
            <a:solidFill>
              <a:srgbClr val="FE7E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>
                <a:latin typeface="Kanit Light" panose="00000400000000000000" pitchFamily="2" charset="-34"/>
                <a:cs typeface="Kanit Light" panose="00000400000000000000" pitchFamily="2" charset="-34"/>
              </a:endParaRPr>
            </a:p>
          </p:txBody>
        </p: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8C247B4A-244B-4BF5-B69E-05EA9AE014A5}"/>
              </a:ext>
            </a:extLst>
          </p:cNvPr>
          <p:cNvSpPr txBox="1">
            <a:spLocks/>
          </p:cNvSpPr>
          <p:nvPr/>
        </p:nvSpPr>
        <p:spPr>
          <a:xfrm>
            <a:off x="141987" y="6146738"/>
            <a:ext cx="4758487" cy="8715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th-TH" sz="2400" b="1" dirty="0">
              <a:solidFill>
                <a:schemeClr val="bg1"/>
              </a:solidFill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CEDF8AB3-CD09-4D92-BBB2-F7EC508128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1986" y="6146737"/>
            <a:ext cx="6762153" cy="871537"/>
          </a:xfrm>
        </p:spPr>
        <p:txBody>
          <a:bodyPr anchor="ctr">
            <a:normAutofit/>
          </a:bodyPr>
          <a:lstStyle/>
          <a:p>
            <a:pPr algn="l"/>
            <a:r>
              <a:rPr lang="en-US" sz="2400" b="1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Introduction</a:t>
            </a:r>
            <a:endParaRPr lang="th-TH" sz="2400" b="1" dirty="0">
              <a:solidFill>
                <a:schemeClr val="bg1"/>
              </a:solidFill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C2F8BCFB-9CF5-4221-B642-09464AEA7E4C}"/>
              </a:ext>
            </a:extLst>
          </p:cNvPr>
          <p:cNvSpPr/>
          <p:nvPr/>
        </p:nvSpPr>
        <p:spPr>
          <a:xfrm>
            <a:off x="141986" y="140517"/>
            <a:ext cx="6906884" cy="516431"/>
          </a:xfrm>
          <a:prstGeom prst="roundRect">
            <a:avLst/>
          </a:prstGeom>
          <a:solidFill>
            <a:srgbClr val="FE7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h-TH" sz="3200" b="1" dirty="0">
                <a:latin typeface="Kanit" panose="00000500000000000000" pitchFamily="2" charset="-34"/>
                <a:cs typeface="Kanit" panose="00000500000000000000" pitchFamily="2" charset="-34"/>
              </a:rPr>
              <a:t>ทำความรู้จักกับบอร์ด </a:t>
            </a:r>
            <a:r>
              <a:rPr lang="en-US" sz="3200" b="1" dirty="0">
                <a:latin typeface="Kanit" panose="00000500000000000000" pitchFamily="2" charset="-34"/>
                <a:cs typeface="Kanit" panose="00000500000000000000" pitchFamily="2" charset="-34"/>
              </a:rPr>
              <a:t>MR32-BOT</a:t>
            </a:r>
            <a:endParaRPr lang="th-TH" sz="3600" b="1" dirty="0"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pic>
        <p:nvPicPr>
          <p:cNvPr id="14" name="รูปภาพ 15">
            <a:extLst>
              <a:ext uri="{FF2B5EF4-FFF2-40B4-BE49-F238E27FC236}">
                <a16:creationId xmlns:a16="http://schemas.microsoft.com/office/drawing/2014/main" id="{82FA7C39-11D1-4BA2-AC26-F2658695356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1780" y="6251543"/>
            <a:ext cx="606457" cy="60645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8DE61A1-6C41-402B-B243-9D9B37941CEF}"/>
              </a:ext>
            </a:extLst>
          </p:cNvPr>
          <p:cNvSpPr txBox="1"/>
          <p:nvPr/>
        </p:nvSpPr>
        <p:spPr>
          <a:xfrm>
            <a:off x="11044964" y="6337010"/>
            <a:ext cx="11326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MTB</a:t>
            </a:r>
            <a:endParaRPr lang="th-TH" sz="32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80C5F8B-9106-46C7-8EAE-CBC29A228447}"/>
              </a:ext>
            </a:extLst>
          </p:cNvPr>
          <p:cNvSpPr txBox="1"/>
          <p:nvPr/>
        </p:nvSpPr>
        <p:spPr>
          <a:xfrm>
            <a:off x="11067672" y="6229288"/>
            <a:ext cx="113269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MICROTECHBEING</a:t>
            </a:r>
            <a:endParaRPr lang="th-TH" sz="8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48BCF58-1C0A-4CE0-9CA8-030939633BBF}"/>
              </a:ext>
            </a:extLst>
          </p:cNvPr>
          <p:cNvSpPr txBox="1"/>
          <p:nvPr/>
        </p:nvSpPr>
        <p:spPr>
          <a:xfrm>
            <a:off x="7191637" y="6206058"/>
            <a:ext cx="113269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POWERED by</a:t>
            </a:r>
            <a:endParaRPr lang="th-TH" sz="900" b="1" dirty="0">
              <a:solidFill>
                <a:schemeClr val="bg1"/>
              </a:solidFill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C5AC05-B1D0-4AA8-9C36-F0AD45CBC3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012" y="1706701"/>
            <a:ext cx="4152773" cy="311579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B791CE4-8BCA-4998-A476-4423895DBB38}"/>
              </a:ext>
            </a:extLst>
          </p:cNvPr>
          <p:cNvSpPr txBox="1"/>
          <p:nvPr/>
        </p:nvSpPr>
        <p:spPr>
          <a:xfrm>
            <a:off x="4402656" y="985885"/>
            <a:ext cx="75979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1600" dirty="0">
                <a:latin typeface="Kanit" panose="00000500000000000000" pitchFamily="2" charset="-34"/>
                <a:cs typeface="Kanit" panose="00000500000000000000" pitchFamily="2" charset="-34"/>
              </a:rPr>
              <a:t>      บอร์ดไมโครคอนโทรเลอร์ </a:t>
            </a:r>
            <a:r>
              <a:rPr lang="en-US" sz="1600" b="1" dirty="0">
                <a:solidFill>
                  <a:schemeClr val="accent2">
                    <a:lumMod val="50000"/>
                  </a:schemeClr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MR32-BOT</a:t>
            </a:r>
            <a:r>
              <a:rPr lang="en-US" sz="1600" dirty="0">
                <a:latin typeface="Kanit" panose="00000500000000000000" pitchFamily="2" charset="-34"/>
                <a:cs typeface="Kanit" panose="00000500000000000000" pitchFamily="2" charset="-34"/>
              </a:rPr>
              <a:t> </a:t>
            </a:r>
            <a:r>
              <a:rPr lang="th-TH" sz="1600" dirty="0">
                <a:latin typeface="Kanit" panose="00000500000000000000" pitchFamily="2" charset="-34"/>
                <a:cs typeface="Kanit" panose="00000500000000000000" pitchFamily="2" charset="-34"/>
              </a:rPr>
              <a:t>เป็นบอร์ดที่พัฒนาขึ้นมาด้วยวัตถุประสงค์ที่อยากให้การสร้างหุ่นยนต์ขนาดเล็กง่ายมากยิ่งขึ้นโดยไม่จำเป็นต้องหาบอร์ดอื่นๆมาต่อพ่วงกันเพื่อที่จะลดปัญหาของการเชื่อมต่อสายไฟผิดพลาด</a:t>
            </a:r>
            <a:r>
              <a:rPr lang="en-US" sz="1600" dirty="0">
                <a:latin typeface="Kanit" panose="00000500000000000000" pitchFamily="2" charset="-34"/>
                <a:cs typeface="Kanit" panose="00000500000000000000" pitchFamily="2" charset="-34"/>
              </a:rPr>
              <a:t>, </a:t>
            </a:r>
            <a:r>
              <a:rPr lang="th-TH" sz="1600" dirty="0">
                <a:latin typeface="Kanit" panose="00000500000000000000" pitchFamily="2" charset="-34"/>
                <a:cs typeface="Kanit" panose="00000500000000000000" pitchFamily="2" charset="-34"/>
              </a:rPr>
              <a:t>ต่อแบตเตอรี่ผิดขั้ว</a:t>
            </a:r>
            <a:r>
              <a:rPr lang="en-US" sz="1600" dirty="0">
                <a:latin typeface="Kanit" panose="00000500000000000000" pitchFamily="2" charset="-34"/>
                <a:cs typeface="Kanit" panose="00000500000000000000" pitchFamily="2" charset="-34"/>
              </a:rPr>
              <a:t>, </a:t>
            </a:r>
            <a:r>
              <a:rPr lang="th-TH" sz="1600" dirty="0">
                <a:latin typeface="Kanit" panose="00000500000000000000" pitchFamily="2" charset="-34"/>
                <a:cs typeface="Kanit" panose="00000500000000000000" pitchFamily="2" charset="-34"/>
              </a:rPr>
              <a:t>ขนาดของบอร์ดสำเร็จรูปในท้องตลาดมีขนาดใหญ่และราคาสูง</a:t>
            </a:r>
          </a:p>
          <a:p>
            <a:r>
              <a:rPr lang="th-TH" sz="1600" dirty="0">
                <a:latin typeface="Kanit" panose="00000500000000000000" pitchFamily="2" charset="-34"/>
                <a:cs typeface="Kanit" panose="00000500000000000000" pitchFamily="2" charset="-34"/>
              </a:rPr>
              <a:t>     บอร์ดไมโครคอนโทรเลอร์ </a:t>
            </a:r>
            <a:r>
              <a:rPr lang="en-US" sz="1600" b="1" dirty="0">
                <a:solidFill>
                  <a:schemeClr val="accent2">
                    <a:lumMod val="50000"/>
                  </a:schemeClr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MR32-BOT</a:t>
            </a:r>
            <a:r>
              <a:rPr lang="en-US" sz="1600" dirty="0">
                <a:latin typeface="Kanit" panose="00000500000000000000" pitchFamily="2" charset="-34"/>
                <a:cs typeface="Kanit" panose="00000500000000000000" pitchFamily="2" charset="-34"/>
              </a:rPr>
              <a:t> </a:t>
            </a:r>
            <a:r>
              <a:rPr lang="th-TH" sz="1600" dirty="0">
                <a:latin typeface="Kanit" panose="00000500000000000000" pitchFamily="2" charset="-34"/>
                <a:cs typeface="Kanit" panose="00000500000000000000" pitchFamily="2" charset="-34"/>
              </a:rPr>
              <a:t>จึงได้ถูกออกแบบมาให้ช่วยแก้ปัญหาที่กล่าวมาในตอนต้นและยังช่วยลดเวลาในการพัฒนาโปรแกรมลงค่อนข้างมาก</a:t>
            </a:r>
          </a:p>
          <a:p>
            <a:endParaRPr lang="th-TH" sz="1600" dirty="0"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E0F9D107-CF66-4FEA-93BE-F94682AEE3F1}"/>
              </a:ext>
            </a:extLst>
          </p:cNvPr>
          <p:cNvSpPr/>
          <p:nvPr/>
        </p:nvSpPr>
        <p:spPr>
          <a:xfrm>
            <a:off x="4471652" y="2521258"/>
            <a:ext cx="7401470" cy="3604944"/>
          </a:xfrm>
          <a:prstGeom prst="roundRect">
            <a:avLst>
              <a:gd name="adj" fmla="val 4600"/>
            </a:avLst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>
              <a:ln>
                <a:solidFill>
                  <a:srgbClr val="FF0000"/>
                </a:solidFill>
              </a:ln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ADC9588C-35C4-4A2F-B671-3BDCF9943231}"/>
              </a:ext>
            </a:extLst>
          </p:cNvPr>
          <p:cNvSpPr/>
          <p:nvPr/>
        </p:nvSpPr>
        <p:spPr>
          <a:xfrm>
            <a:off x="7051523" y="2996500"/>
            <a:ext cx="1952230" cy="1006494"/>
          </a:xfrm>
          <a:prstGeom prst="roundRect">
            <a:avLst>
              <a:gd name="adj" fmla="val 9611"/>
            </a:avLst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latin typeface="Kanit" panose="00000500000000000000" pitchFamily="2" charset="-34"/>
                <a:cs typeface="Kanit" panose="00000500000000000000" pitchFamily="2" charset="-34"/>
              </a:rPr>
              <a:t>ESP-WROOM-32</a:t>
            </a:r>
          </a:p>
          <a:p>
            <a:pPr algn="ctr"/>
            <a:r>
              <a:rPr lang="en-US" sz="1800" b="1" dirty="0">
                <a:latin typeface="Kanit" panose="00000500000000000000" pitchFamily="2" charset="-34"/>
                <a:cs typeface="Kanit" panose="00000500000000000000" pitchFamily="2" charset="-34"/>
              </a:rPr>
              <a:t>BT / </a:t>
            </a:r>
            <a:r>
              <a:rPr lang="en-US" sz="1800" b="1" dirty="0" err="1">
                <a:latin typeface="Kanit" panose="00000500000000000000" pitchFamily="2" charset="-34"/>
                <a:cs typeface="Kanit" panose="00000500000000000000" pitchFamily="2" charset="-34"/>
              </a:rPr>
              <a:t>WiFi</a:t>
            </a:r>
            <a:endParaRPr lang="th-TH" sz="1800" b="1" dirty="0"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C441D861-FB90-47F3-BE4B-08EC70AAF7D1}"/>
              </a:ext>
            </a:extLst>
          </p:cNvPr>
          <p:cNvSpPr/>
          <p:nvPr/>
        </p:nvSpPr>
        <p:spPr>
          <a:xfrm>
            <a:off x="9703170" y="3015507"/>
            <a:ext cx="1908139" cy="968480"/>
          </a:xfrm>
          <a:prstGeom prst="roundRect">
            <a:avLst>
              <a:gd name="adj" fmla="val 7501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Kanit" panose="00000500000000000000" pitchFamily="2" charset="-34"/>
                <a:cs typeface="Kanit" panose="00000500000000000000" pitchFamily="2" charset="-34"/>
              </a:rPr>
              <a:t>2 Channel </a:t>
            </a:r>
          </a:p>
          <a:p>
            <a:pPr algn="ctr"/>
            <a:r>
              <a:rPr lang="en-US" sz="1600" dirty="0">
                <a:latin typeface="Kanit" panose="00000500000000000000" pitchFamily="2" charset="-34"/>
                <a:cs typeface="Kanit" panose="00000500000000000000" pitchFamily="2" charset="-34"/>
              </a:rPr>
              <a:t>Motor driver</a:t>
            </a:r>
            <a:endParaRPr lang="th-TH" sz="1600" dirty="0"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BD73946B-7F9C-4440-9622-948868045AE9}"/>
              </a:ext>
            </a:extLst>
          </p:cNvPr>
          <p:cNvSpPr/>
          <p:nvPr/>
        </p:nvSpPr>
        <p:spPr>
          <a:xfrm>
            <a:off x="4638444" y="4270553"/>
            <a:ext cx="1644387" cy="569396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Kanit" panose="00000500000000000000" pitchFamily="2" charset="-34"/>
                <a:cs typeface="Kanit" panose="00000500000000000000" pitchFamily="2" charset="-34"/>
              </a:rPr>
              <a:t>RC Server</a:t>
            </a:r>
            <a:endParaRPr lang="th-TH" sz="1600" dirty="0"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B6B167A6-4731-4194-B158-EEEF8199C252}"/>
              </a:ext>
            </a:extLst>
          </p:cNvPr>
          <p:cNvSpPr/>
          <p:nvPr/>
        </p:nvSpPr>
        <p:spPr>
          <a:xfrm>
            <a:off x="4659422" y="2973318"/>
            <a:ext cx="1623407" cy="569396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Kanit" panose="00000500000000000000" pitchFamily="2" charset="-34"/>
                <a:cs typeface="Kanit" panose="00000500000000000000" pitchFamily="2" charset="-34"/>
              </a:rPr>
              <a:t>Analog input</a:t>
            </a:r>
            <a:endParaRPr lang="th-TH" sz="1600" dirty="0"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121A7FA3-30FD-4504-AA01-F1F41CE68877}"/>
              </a:ext>
            </a:extLst>
          </p:cNvPr>
          <p:cNvSpPr/>
          <p:nvPr/>
        </p:nvSpPr>
        <p:spPr>
          <a:xfrm>
            <a:off x="4659423" y="3621156"/>
            <a:ext cx="1623407" cy="569396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Kanit" panose="00000500000000000000" pitchFamily="2" charset="-34"/>
                <a:cs typeface="Kanit" panose="00000500000000000000" pitchFamily="2" charset="-34"/>
              </a:rPr>
              <a:t>Switch button</a:t>
            </a:r>
            <a:endParaRPr lang="th-TH" sz="1600" dirty="0"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B6EE300A-BA28-4DB2-BBDF-757D640A156F}"/>
              </a:ext>
            </a:extLst>
          </p:cNvPr>
          <p:cNvSpPr/>
          <p:nvPr/>
        </p:nvSpPr>
        <p:spPr>
          <a:xfrm>
            <a:off x="4659423" y="4972409"/>
            <a:ext cx="1623408" cy="990982"/>
          </a:xfrm>
          <a:prstGeom prst="roundRect">
            <a:avLst>
              <a:gd name="adj" fmla="val 10396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Kanit" panose="00000500000000000000" pitchFamily="2" charset="-34"/>
                <a:cs typeface="Kanit" panose="00000500000000000000" pitchFamily="2" charset="-34"/>
              </a:rPr>
              <a:t>USB to TTL</a:t>
            </a:r>
          </a:p>
          <a:p>
            <a:pPr algn="ctr"/>
            <a:r>
              <a:rPr lang="en-US" sz="1600" dirty="0">
                <a:latin typeface="Kanit" panose="00000500000000000000" pitchFamily="2" charset="-34"/>
                <a:cs typeface="Kanit" panose="00000500000000000000" pitchFamily="2" charset="-34"/>
              </a:rPr>
              <a:t>programmable</a:t>
            </a:r>
            <a:endParaRPr lang="th-TH" sz="1600" dirty="0"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E1CDCB02-AC37-4D18-B999-917B05123187}"/>
              </a:ext>
            </a:extLst>
          </p:cNvPr>
          <p:cNvSpPr/>
          <p:nvPr/>
        </p:nvSpPr>
        <p:spPr>
          <a:xfrm>
            <a:off x="9696000" y="4230444"/>
            <a:ext cx="1908140" cy="925527"/>
          </a:xfrm>
          <a:prstGeom prst="roundRect">
            <a:avLst>
              <a:gd name="adj" fmla="val 8391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Kanit" panose="00000500000000000000" pitchFamily="2" charset="-34"/>
                <a:cs typeface="Kanit" panose="00000500000000000000" pitchFamily="2" charset="-34"/>
              </a:rPr>
              <a:t>Battery 3500mAh</a:t>
            </a:r>
            <a:endParaRPr lang="th-TH" sz="1600" dirty="0"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7F44E538-39AA-411C-873B-0D313BE42D17}"/>
              </a:ext>
            </a:extLst>
          </p:cNvPr>
          <p:cNvSpPr/>
          <p:nvPr/>
        </p:nvSpPr>
        <p:spPr>
          <a:xfrm>
            <a:off x="9703169" y="5373676"/>
            <a:ext cx="1908140" cy="618421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Kanit" panose="00000500000000000000" pitchFamily="2" charset="-34"/>
                <a:cs typeface="Kanit" panose="00000500000000000000" pitchFamily="2" charset="-34"/>
              </a:rPr>
              <a:t>Battery Charger</a:t>
            </a:r>
            <a:endParaRPr lang="th-TH" sz="1600" dirty="0"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552924B7-2615-42B4-9425-BC0E43FB53D5}"/>
              </a:ext>
            </a:extLst>
          </p:cNvPr>
          <p:cNvSpPr/>
          <p:nvPr/>
        </p:nvSpPr>
        <p:spPr>
          <a:xfrm>
            <a:off x="8403502" y="4227264"/>
            <a:ext cx="1093899" cy="1494093"/>
          </a:xfrm>
          <a:prstGeom prst="roundRect">
            <a:avLst>
              <a:gd name="adj" fmla="val 811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Kanit" panose="00000500000000000000" pitchFamily="2" charset="-34"/>
                <a:cs typeface="Kanit" panose="00000500000000000000" pitchFamily="2" charset="-34"/>
              </a:rPr>
              <a:t>5V boost converter 2.1A </a:t>
            </a:r>
            <a:endParaRPr lang="th-TH" sz="1400" dirty="0"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7A46E598-4226-4BD0-ADE9-A0780162A5DE}"/>
              </a:ext>
            </a:extLst>
          </p:cNvPr>
          <p:cNvSpPr/>
          <p:nvPr/>
        </p:nvSpPr>
        <p:spPr>
          <a:xfrm>
            <a:off x="6997630" y="4219268"/>
            <a:ext cx="1195466" cy="645014"/>
          </a:xfrm>
          <a:prstGeom prst="roundRect">
            <a:avLst>
              <a:gd name="adj" fmla="val 1288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Kanit" panose="00000500000000000000" pitchFamily="2" charset="-34"/>
                <a:cs typeface="Kanit" panose="00000500000000000000" pitchFamily="2" charset="-34"/>
              </a:rPr>
              <a:t>LDO 3.3V 800mA</a:t>
            </a:r>
            <a:endParaRPr lang="th-TH" sz="1600" dirty="0"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3363B9E6-FFB3-4B85-9557-8152CCC07704}"/>
              </a:ext>
            </a:extLst>
          </p:cNvPr>
          <p:cNvCxnSpPr>
            <a:cxnSpLocks/>
          </p:cNvCxnSpPr>
          <p:nvPr/>
        </p:nvCxnSpPr>
        <p:spPr>
          <a:xfrm>
            <a:off x="6384301" y="5806440"/>
            <a:ext cx="3311699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BE91EB52-8336-47A7-889C-D11E721FE312}"/>
              </a:ext>
            </a:extLst>
          </p:cNvPr>
          <p:cNvCxnSpPr>
            <a:cxnSpLocks/>
          </p:cNvCxnSpPr>
          <p:nvPr/>
        </p:nvCxnSpPr>
        <p:spPr>
          <a:xfrm flipV="1">
            <a:off x="10685261" y="5188117"/>
            <a:ext cx="0" cy="18556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1C4CB577-42BB-4A54-A5A9-056E721B2DC3}"/>
              </a:ext>
            </a:extLst>
          </p:cNvPr>
          <p:cNvSpPr/>
          <p:nvPr/>
        </p:nvSpPr>
        <p:spPr>
          <a:xfrm>
            <a:off x="6997630" y="5116225"/>
            <a:ext cx="1203976" cy="609720"/>
          </a:xfrm>
          <a:prstGeom prst="roundRect">
            <a:avLst>
              <a:gd name="adj" fmla="val 10424"/>
            </a:avLst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Kanit" panose="00000500000000000000" pitchFamily="2" charset="-34"/>
                <a:cs typeface="Kanit" panose="00000500000000000000" pitchFamily="2" charset="-34"/>
              </a:rPr>
              <a:t>ON/OFF Controller</a:t>
            </a:r>
            <a:endParaRPr lang="th-TH" sz="1600" dirty="0"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DD31B7F9-8F1B-4327-8056-69E41328FC83}"/>
              </a:ext>
            </a:extLst>
          </p:cNvPr>
          <p:cNvCxnSpPr>
            <a:cxnSpLocks/>
            <a:stCxn id="30" idx="1"/>
          </p:cNvCxnSpPr>
          <p:nvPr/>
        </p:nvCxnSpPr>
        <p:spPr>
          <a:xfrm flipH="1">
            <a:off x="9492763" y="4693208"/>
            <a:ext cx="203237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206C625D-EFD7-4C8E-8A24-9FA359DD23B4}"/>
              </a:ext>
            </a:extLst>
          </p:cNvPr>
          <p:cNvCxnSpPr/>
          <p:nvPr/>
        </p:nvCxnSpPr>
        <p:spPr>
          <a:xfrm>
            <a:off x="9321800" y="4083259"/>
            <a:ext cx="0" cy="216010"/>
          </a:xfrm>
          <a:prstGeom prst="line">
            <a:avLst/>
          </a:prstGeom>
          <a:ln w="19050">
            <a:solidFill>
              <a:srgbClr val="FF00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3B0EBF25-02E2-4CA1-9B25-E67027347A1C}"/>
              </a:ext>
            </a:extLst>
          </p:cNvPr>
          <p:cNvCxnSpPr>
            <a:cxnSpLocks/>
          </p:cNvCxnSpPr>
          <p:nvPr/>
        </p:nvCxnSpPr>
        <p:spPr>
          <a:xfrm flipH="1">
            <a:off x="8193096" y="4545888"/>
            <a:ext cx="203237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275CD132-7E84-4F0A-A299-C3B865E5251D}"/>
              </a:ext>
            </a:extLst>
          </p:cNvPr>
          <p:cNvCxnSpPr>
            <a:cxnSpLocks/>
          </p:cNvCxnSpPr>
          <p:nvPr/>
        </p:nvCxnSpPr>
        <p:spPr>
          <a:xfrm flipH="1">
            <a:off x="8193096" y="5318048"/>
            <a:ext cx="203237" cy="0"/>
          </a:xfrm>
          <a:prstGeom prst="straightConnector1">
            <a:avLst/>
          </a:prstGeom>
          <a:ln w="19050">
            <a:solidFill>
              <a:schemeClr val="accent2">
                <a:lumMod val="50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17481A1A-38BB-4B2F-82EB-C127D6343A96}"/>
              </a:ext>
            </a:extLst>
          </p:cNvPr>
          <p:cNvCxnSpPr>
            <a:cxnSpLocks/>
          </p:cNvCxnSpPr>
          <p:nvPr/>
        </p:nvCxnSpPr>
        <p:spPr>
          <a:xfrm flipV="1">
            <a:off x="7591541" y="4003416"/>
            <a:ext cx="0" cy="18556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EE9D3629-6F5D-4024-B472-5FD21FA01075}"/>
              </a:ext>
            </a:extLst>
          </p:cNvPr>
          <p:cNvSpPr txBox="1"/>
          <p:nvPr/>
        </p:nvSpPr>
        <p:spPr>
          <a:xfrm>
            <a:off x="9024282" y="3842249"/>
            <a:ext cx="59503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>
                <a:solidFill>
                  <a:srgbClr val="FF0000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5V/2.1A</a:t>
            </a:r>
            <a:endParaRPr lang="th-TH" sz="900" b="1" dirty="0">
              <a:solidFill>
                <a:srgbClr val="FF0000"/>
              </a:solidFill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C26D495-F2B3-498F-94DA-5FB830DF7844}"/>
              </a:ext>
            </a:extLst>
          </p:cNvPr>
          <p:cNvSpPr txBox="1"/>
          <p:nvPr/>
        </p:nvSpPr>
        <p:spPr>
          <a:xfrm>
            <a:off x="7560176" y="4016132"/>
            <a:ext cx="41389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>
                <a:solidFill>
                  <a:srgbClr val="FF0000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3.3V</a:t>
            </a:r>
            <a:endParaRPr lang="th-TH" sz="900" b="1" dirty="0">
              <a:solidFill>
                <a:srgbClr val="FF0000"/>
              </a:solidFill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8C189FF-D31C-4907-9F16-AE8BC80C3664}"/>
              </a:ext>
            </a:extLst>
          </p:cNvPr>
          <p:cNvSpPr txBox="1"/>
          <p:nvPr/>
        </p:nvSpPr>
        <p:spPr>
          <a:xfrm>
            <a:off x="6355115" y="5627411"/>
            <a:ext cx="58862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>
                <a:solidFill>
                  <a:srgbClr val="FF0000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5V USB</a:t>
            </a:r>
            <a:endParaRPr lang="th-TH" sz="900" b="1" dirty="0">
              <a:solidFill>
                <a:srgbClr val="FF0000"/>
              </a:solidFill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58" name="Arrow: Right 57">
            <a:extLst>
              <a:ext uri="{FF2B5EF4-FFF2-40B4-BE49-F238E27FC236}">
                <a16:creationId xmlns:a16="http://schemas.microsoft.com/office/drawing/2014/main" id="{1A340756-EC14-48B5-BB5C-05DD9C575839}"/>
              </a:ext>
            </a:extLst>
          </p:cNvPr>
          <p:cNvSpPr/>
          <p:nvPr/>
        </p:nvSpPr>
        <p:spPr>
          <a:xfrm>
            <a:off x="9068861" y="3302232"/>
            <a:ext cx="559887" cy="371728"/>
          </a:xfrm>
          <a:prstGeom prst="rightArrow">
            <a:avLst/>
          </a:prstGeom>
          <a:solidFill>
            <a:srgbClr val="0070C0"/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61" name="Arrow: Right 60">
            <a:extLst>
              <a:ext uri="{FF2B5EF4-FFF2-40B4-BE49-F238E27FC236}">
                <a16:creationId xmlns:a16="http://schemas.microsoft.com/office/drawing/2014/main" id="{13D91545-2554-4876-B2AC-DEF578EA61AF}"/>
              </a:ext>
            </a:extLst>
          </p:cNvPr>
          <p:cNvSpPr/>
          <p:nvPr/>
        </p:nvSpPr>
        <p:spPr>
          <a:xfrm>
            <a:off x="6415980" y="3054649"/>
            <a:ext cx="559887" cy="371728"/>
          </a:xfrm>
          <a:prstGeom prst="rightArrow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64" name="Arrow: Left-Right 63">
            <a:extLst>
              <a:ext uri="{FF2B5EF4-FFF2-40B4-BE49-F238E27FC236}">
                <a16:creationId xmlns:a16="http://schemas.microsoft.com/office/drawing/2014/main" id="{CB4AB6C1-41A5-4267-AFF2-0E774E5D5BBE}"/>
              </a:ext>
            </a:extLst>
          </p:cNvPr>
          <p:cNvSpPr/>
          <p:nvPr/>
        </p:nvSpPr>
        <p:spPr>
          <a:xfrm>
            <a:off x="6388008" y="3586093"/>
            <a:ext cx="559888" cy="371570"/>
          </a:xfrm>
          <a:prstGeom prst="leftRight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C1DE8176-E59A-4FD8-B166-1946DE489E99}"/>
              </a:ext>
            </a:extLst>
          </p:cNvPr>
          <p:cNvSpPr txBox="1"/>
          <p:nvPr/>
        </p:nvSpPr>
        <p:spPr>
          <a:xfrm>
            <a:off x="4659421" y="2602495"/>
            <a:ext cx="26202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accent2">
                    <a:lumMod val="50000"/>
                  </a:schemeClr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MR32-BOT</a:t>
            </a:r>
            <a:r>
              <a:rPr lang="en-US" sz="1600" dirty="0">
                <a:latin typeface="Kanit" panose="00000500000000000000" pitchFamily="2" charset="-34"/>
                <a:cs typeface="Kanit" panose="00000500000000000000" pitchFamily="2" charset="-34"/>
              </a:rPr>
              <a:t> </a:t>
            </a:r>
            <a:r>
              <a:rPr lang="en-US" sz="1600" b="1" dirty="0">
                <a:latin typeface="Kanit" panose="00000500000000000000" pitchFamily="2" charset="-34"/>
                <a:cs typeface="Kanit" panose="00000500000000000000" pitchFamily="2" charset="-34"/>
              </a:rPr>
              <a:t>Architecture</a:t>
            </a:r>
            <a:endParaRPr lang="th-TH" sz="1600" b="1" dirty="0"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D73638C7-9FFB-4A69-8156-66AA7C89D18D}"/>
              </a:ext>
            </a:extLst>
          </p:cNvPr>
          <p:cNvSpPr txBox="1"/>
          <p:nvPr/>
        </p:nvSpPr>
        <p:spPr>
          <a:xfrm>
            <a:off x="1146265" y="4803132"/>
            <a:ext cx="26202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002060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MR32-BOT Rev. A</a:t>
            </a:r>
            <a:endParaRPr lang="th-TH" sz="1600" b="1" dirty="0">
              <a:solidFill>
                <a:srgbClr val="002060"/>
              </a:solidFill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287143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30" grpId="0" animBg="1"/>
      <p:bldP spid="31" grpId="0" animBg="1"/>
      <p:bldP spid="32" grpId="0" animBg="1"/>
      <p:bldP spid="33" grpId="0" animBg="1"/>
      <p:bldP spid="3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0" y="6498000"/>
            <a:ext cx="12192000" cy="360000"/>
            <a:chOff x="0" y="6498000"/>
            <a:chExt cx="12192000" cy="360000"/>
          </a:xfrm>
        </p:grpSpPr>
        <p:sp>
          <p:nvSpPr>
            <p:cNvPr id="6" name="Rectangle 5"/>
            <p:cNvSpPr/>
            <p:nvPr/>
          </p:nvSpPr>
          <p:spPr>
            <a:xfrm>
              <a:off x="0" y="6498000"/>
              <a:ext cx="7200000" cy="360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7" name="Rectangle 6"/>
            <p:cNvSpPr/>
            <p:nvPr/>
          </p:nvSpPr>
          <p:spPr>
            <a:xfrm>
              <a:off x="7200000" y="6498000"/>
              <a:ext cx="4992000" cy="36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  <p:grpSp>
        <p:nvGrpSpPr>
          <p:cNvPr id="8" name="Group 82"/>
          <p:cNvGrpSpPr/>
          <p:nvPr/>
        </p:nvGrpSpPr>
        <p:grpSpPr>
          <a:xfrm>
            <a:off x="0" y="6211275"/>
            <a:ext cx="12192000" cy="646725"/>
            <a:chOff x="0" y="6498000"/>
            <a:chExt cx="12192000" cy="360000"/>
          </a:xfrm>
        </p:grpSpPr>
        <p:sp>
          <p:nvSpPr>
            <p:cNvPr id="10" name="Rectangle 83"/>
            <p:cNvSpPr/>
            <p:nvPr/>
          </p:nvSpPr>
          <p:spPr>
            <a:xfrm>
              <a:off x="0" y="6498000"/>
              <a:ext cx="7200000" cy="360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>
                <a:latin typeface="Kanit Light" panose="00000400000000000000" pitchFamily="2" charset="-34"/>
                <a:cs typeface="Kanit Light" panose="00000400000000000000" pitchFamily="2" charset="-34"/>
              </a:endParaRPr>
            </a:p>
          </p:txBody>
        </p:sp>
        <p:sp>
          <p:nvSpPr>
            <p:cNvPr id="12" name="Rectangle 84"/>
            <p:cNvSpPr/>
            <p:nvPr/>
          </p:nvSpPr>
          <p:spPr>
            <a:xfrm>
              <a:off x="7200000" y="6498000"/>
              <a:ext cx="4992000" cy="360000"/>
            </a:xfrm>
            <a:prstGeom prst="rect">
              <a:avLst/>
            </a:prstGeom>
            <a:solidFill>
              <a:srgbClr val="FE7E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>
                <a:latin typeface="Kanit Light" panose="00000400000000000000" pitchFamily="2" charset="-34"/>
                <a:cs typeface="Kanit Light" panose="00000400000000000000" pitchFamily="2" charset="-34"/>
              </a:endParaRPr>
            </a:p>
          </p:txBody>
        </p: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8C247B4A-244B-4BF5-B69E-05EA9AE014A5}"/>
              </a:ext>
            </a:extLst>
          </p:cNvPr>
          <p:cNvSpPr txBox="1">
            <a:spLocks/>
          </p:cNvSpPr>
          <p:nvPr/>
        </p:nvSpPr>
        <p:spPr>
          <a:xfrm>
            <a:off x="141987" y="6146738"/>
            <a:ext cx="4758487" cy="8715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th-TH" sz="2400" b="1" dirty="0">
              <a:solidFill>
                <a:schemeClr val="bg1"/>
              </a:solidFill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CEDF8AB3-CD09-4D92-BBB2-F7EC508128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1986" y="6146737"/>
            <a:ext cx="6762153" cy="871537"/>
          </a:xfrm>
        </p:spPr>
        <p:txBody>
          <a:bodyPr anchor="ctr">
            <a:normAutofit/>
          </a:bodyPr>
          <a:lstStyle/>
          <a:p>
            <a:pPr algn="l"/>
            <a:r>
              <a:rPr lang="en-US" sz="2400" b="1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Introduction</a:t>
            </a:r>
            <a:endParaRPr lang="th-TH" sz="2400" b="1" dirty="0">
              <a:solidFill>
                <a:schemeClr val="bg1"/>
              </a:solidFill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C2F8BCFB-9CF5-4221-B642-09464AEA7E4C}"/>
              </a:ext>
            </a:extLst>
          </p:cNvPr>
          <p:cNvSpPr/>
          <p:nvPr/>
        </p:nvSpPr>
        <p:spPr>
          <a:xfrm>
            <a:off x="141986" y="140517"/>
            <a:ext cx="6906884" cy="516431"/>
          </a:xfrm>
          <a:prstGeom prst="roundRect">
            <a:avLst/>
          </a:prstGeom>
          <a:solidFill>
            <a:srgbClr val="FE7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h-TH" sz="3600" b="1" dirty="0">
                <a:latin typeface="Kanit" panose="00000500000000000000" pitchFamily="2" charset="-34"/>
                <a:cs typeface="Kanit" panose="00000500000000000000" pitchFamily="2" charset="-34"/>
              </a:rPr>
              <a:t>ขาต่างๆของ </a:t>
            </a:r>
            <a:r>
              <a:rPr lang="en-US" sz="3600" b="1" dirty="0">
                <a:latin typeface="Kanit" panose="00000500000000000000" pitchFamily="2" charset="-34"/>
                <a:cs typeface="Kanit" panose="00000500000000000000" pitchFamily="2" charset="-34"/>
              </a:rPr>
              <a:t>MR32-BOT</a:t>
            </a:r>
            <a:endParaRPr lang="th-TH" sz="3600" b="1" dirty="0"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pic>
        <p:nvPicPr>
          <p:cNvPr id="14" name="รูปภาพ 15">
            <a:extLst>
              <a:ext uri="{FF2B5EF4-FFF2-40B4-BE49-F238E27FC236}">
                <a16:creationId xmlns:a16="http://schemas.microsoft.com/office/drawing/2014/main" id="{82FA7C39-11D1-4BA2-AC26-F2658695356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1780" y="6251543"/>
            <a:ext cx="606457" cy="60645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8DE61A1-6C41-402B-B243-9D9B37941CEF}"/>
              </a:ext>
            </a:extLst>
          </p:cNvPr>
          <p:cNvSpPr txBox="1"/>
          <p:nvPr/>
        </p:nvSpPr>
        <p:spPr>
          <a:xfrm>
            <a:off x="11044964" y="6337010"/>
            <a:ext cx="11326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MTB</a:t>
            </a:r>
            <a:endParaRPr lang="th-TH" sz="32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80C5F8B-9106-46C7-8EAE-CBC29A228447}"/>
              </a:ext>
            </a:extLst>
          </p:cNvPr>
          <p:cNvSpPr txBox="1"/>
          <p:nvPr/>
        </p:nvSpPr>
        <p:spPr>
          <a:xfrm>
            <a:off x="11067672" y="6229288"/>
            <a:ext cx="113269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MICROTECHBEING</a:t>
            </a:r>
            <a:endParaRPr lang="th-TH" sz="8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48BCF58-1C0A-4CE0-9CA8-030939633BBF}"/>
              </a:ext>
            </a:extLst>
          </p:cNvPr>
          <p:cNvSpPr txBox="1"/>
          <p:nvPr/>
        </p:nvSpPr>
        <p:spPr>
          <a:xfrm>
            <a:off x="7191637" y="6206058"/>
            <a:ext cx="113269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POWERED by</a:t>
            </a:r>
            <a:endParaRPr lang="th-TH" sz="900" b="1" dirty="0">
              <a:solidFill>
                <a:schemeClr val="bg1"/>
              </a:solidFill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115" name="Rectangle: Rounded Corners 114">
            <a:extLst>
              <a:ext uri="{FF2B5EF4-FFF2-40B4-BE49-F238E27FC236}">
                <a16:creationId xmlns:a16="http://schemas.microsoft.com/office/drawing/2014/main" id="{7FBD3FA6-62BD-47D6-B9DF-613713F193FA}"/>
              </a:ext>
            </a:extLst>
          </p:cNvPr>
          <p:cNvSpPr/>
          <p:nvPr/>
        </p:nvSpPr>
        <p:spPr>
          <a:xfrm rot="16200000">
            <a:off x="9609146" y="824068"/>
            <a:ext cx="713392" cy="227847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Kanit" panose="00000500000000000000" pitchFamily="2" charset="-34"/>
                <a:cs typeface="Kanit" panose="00000500000000000000" pitchFamily="2" charset="-34"/>
              </a:rPr>
              <a:t>GPIO18</a:t>
            </a:r>
            <a:endParaRPr lang="th-TH" sz="1200" b="1" dirty="0"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116" name="Rectangle: Rounded Corners 115">
            <a:extLst>
              <a:ext uri="{FF2B5EF4-FFF2-40B4-BE49-F238E27FC236}">
                <a16:creationId xmlns:a16="http://schemas.microsoft.com/office/drawing/2014/main" id="{5E9B7BD0-24C3-4444-B714-E91343EFC940}"/>
              </a:ext>
            </a:extLst>
          </p:cNvPr>
          <p:cNvSpPr/>
          <p:nvPr/>
        </p:nvSpPr>
        <p:spPr>
          <a:xfrm rot="16200000">
            <a:off x="10261336" y="820176"/>
            <a:ext cx="718705" cy="226509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Kanit" panose="00000500000000000000" pitchFamily="2" charset="-34"/>
                <a:cs typeface="Kanit" panose="00000500000000000000" pitchFamily="2" charset="-34"/>
              </a:rPr>
              <a:t>GPIO23</a:t>
            </a:r>
            <a:endParaRPr lang="th-TH" sz="1200" b="1" dirty="0"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117" name="Rectangle: Rounded Corners 116">
            <a:extLst>
              <a:ext uri="{FF2B5EF4-FFF2-40B4-BE49-F238E27FC236}">
                <a16:creationId xmlns:a16="http://schemas.microsoft.com/office/drawing/2014/main" id="{88EE5CDC-B4DC-4958-BC2A-F20B492845D3}"/>
              </a:ext>
            </a:extLst>
          </p:cNvPr>
          <p:cNvSpPr/>
          <p:nvPr/>
        </p:nvSpPr>
        <p:spPr>
          <a:xfrm rot="16200000">
            <a:off x="9926931" y="826057"/>
            <a:ext cx="718707" cy="229185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Kanit" panose="00000500000000000000" pitchFamily="2" charset="-34"/>
                <a:cs typeface="Kanit" panose="00000500000000000000" pitchFamily="2" charset="-34"/>
              </a:rPr>
              <a:t>GPIO19</a:t>
            </a:r>
            <a:endParaRPr lang="th-TH" sz="1200" b="1" dirty="0"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3C8C33EB-3C8F-4E9C-A926-714F5D0553B1}"/>
              </a:ext>
            </a:extLst>
          </p:cNvPr>
          <p:cNvGrpSpPr/>
          <p:nvPr/>
        </p:nvGrpSpPr>
        <p:grpSpPr>
          <a:xfrm>
            <a:off x="272407" y="800471"/>
            <a:ext cx="10997517" cy="5185991"/>
            <a:chOff x="272407" y="800471"/>
            <a:chExt cx="10997517" cy="5185991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82FC8724-1922-46A1-9446-305CAF33A45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22547" y="1148041"/>
              <a:ext cx="6932986" cy="4516259"/>
            </a:xfrm>
            <a:prstGeom prst="rect">
              <a:avLst/>
            </a:prstGeom>
          </p:spPr>
        </p:pic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3D444F5B-D646-4C6C-96A0-607110ADD407}"/>
                </a:ext>
              </a:extLst>
            </p:cNvPr>
            <p:cNvSpPr/>
            <p:nvPr/>
          </p:nvSpPr>
          <p:spPr>
            <a:xfrm>
              <a:off x="1453971" y="2519751"/>
              <a:ext cx="978867" cy="137937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latin typeface="Kanit" panose="00000500000000000000" pitchFamily="2" charset="-34"/>
                  <a:cs typeface="Kanit" panose="00000500000000000000" pitchFamily="2" charset="-34"/>
                </a:rPr>
                <a:t>GPIO15</a:t>
              </a:r>
              <a:endParaRPr lang="th-TH" sz="1200" b="1" dirty="0">
                <a:latin typeface="Kanit" panose="00000500000000000000" pitchFamily="2" charset="-34"/>
                <a:cs typeface="Kanit" panose="00000500000000000000" pitchFamily="2" charset="-34"/>
              </a:endParaRPr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8EF3C16F-1D6D-4118-A8C4-835D8EC5BFB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2838" y="2588720"/>
              <a:ext cx="562864" cy="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DD239D25-4367-4DC7-B71F-EA7ECA87153B}"/>
                </a:ext>
              </a:extLst>
            </p:cNvPr>
            <p:cNvSpPr/>
            <p:nvPr/>
          </p:nvSpPr>
          <p:spPr>
            <a:xfrm>
              <a:off x="1453971" y="2703319"/>
              <a:ext cx="978867" cy="137937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latin typeface="Kanit" panose="00000500000000000000" pitchFamily="2" charset="-34"/>
                  <a:cs typeface="Kanit" panose="00000500000000000000" pitchFamily="2" charset="-34"/>
                </a:rPr>
                <a:t>GPIO14</a:t>
              </a:r>
              <a:endParaRPr lang="th-TH" sz="1200" b="1" dirty="0">
                <a:latin typeface="Kanit" panose="00000500000000000000" pitchFamily="2" charset="-34"/>
                <a:cs typeface="Kanit" panose="00000500000000000000" pitchFamily="2" charset="-34"/>
              </a:endParaRPr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673CBD65-759B-458C-BDC5-9A8B9ADC36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2838" y="2772288"/>
              <a:ext cx="562864" cy="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025AB12B-997C-46FB-90D7-54F4249AC5A7}"/>
                </a:ext>
              </a:extLst>
            </p:cNvPr>
            <p:cNvSpPr/>
            <p:nvPr/>
          </p:nvSpPr>
          <p:spPr>
            <a:xfrm>
              <a:off x="1453971" y="2886887"/>
              <a:ext cx="978867" cy="137937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latin typeface="Kanit" panose="00000500000000000000" pitchFamily="2" charset="-34"/>
                  <a:cs typeface="Kanit" panose="00000500000000000000" pitchFamily="2" charset="-34"/>
                </a:rPr>
                <a:t>GPIO13</a:t>
              </a:r>
              <a:endParaRPr lang="th-TH" sz="1200" b="1" dirty="0">
                <a:latin typeface="Kanit" panose="00000500000000000000" pitchFamily="2" charset="-34"/>
                <a:cs typeface="Kanit" panose="00000500000000000000" pitchFamily="2" charset="-34"/>
              </a:endParaRPr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CF16640-7CDE-4C81-BE37-0FBC6D54054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2838" y="2955856"/>
              <a:ext cx="562864" cy="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698D857F-5BEA-4670-A2EE-12E5495AC1A0}"/>
                </a:ext>
              </a:extLst>
            </p:cNvPr>
            <p:cNvSpPr/>
            <p:nvPr/>
          </p:nvSpPr>
          <p:spPr>
            <a:xfrm>
              <a:off x="1453971" y="3068617"/>
              <a:ext cx="978867" cy="137937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latin typeface="Kanit" panose="00000500000000000000" pitchFamily="2" charset="-34"/>
                  <a:cs typeface="Kanit" panose="00000500000000000000" pitchFamily="2" charset="-34"/>
                </a:rPr>
                <a:t>GPIO14</a:t>
              </a:r>
              <a:endParaRPr lang="th-TH" sz="1200" b="1" dirty="0">
                <a:latin typeface="Kanit" panose="00000500000000000000" pitchFamily="2" charset="-34"/>
                <a:cs typeface="Kanit" panose="00000500000000000000" pitchFamily="2" charset="-34"/>
              </a:endParaRP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40FB7381-9B48-4D1E-B880-ECCE0CA9ECF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2838" y="3137586"/>
              <a:ext cx="562864" cy="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2D806051-24F4-4E14-A655-C25CD15B5D41}"/>
                </a:ext>
              </a:extLst>
            </p:cNvPr>
            <p:cNvSpPr/>
            <p:nvPr/>
          </p:nvSpPr>
          <p:spPr>
            <a:xfrm>
              <a:off x="1453971" y="3319316"/>
              <a:ext cx="978867" cy="137937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latin typeface="Kanit" panose="00000500000000000000" pitchFamily="2" charset="-34"/>
                  <a:cs typeface="Kanit" panose="00000500000000000000" pitchFamily="2" charset="-34"/>
                </a:rPr>
                <a:t>GPIO36</a:t>
              </a:r>
              <a:endParaRPr lang="th-TH" sz="1200" b="1" dirty="0">
                <a:latin typeface="Kanit" panose="00000500000000000000" pitchFamily="2" charset="-34"/>
                <a:cs typeface="Kanit" panose="00000500000000000000" pitchFamily="2" charset="-34"/>
              </a:endParaRPr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9FA07825-5354-4EE6-AAEE-40F8AC5F80A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2838" y="3388285"/>
              <a:ext cx="562864" cy="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5D679EEF-C24C-4B90-9FBF-85140101EC51}"/>
                </a:ext>
              </a:extLst>
            </p:cNvPr>
            <p:cNvSpPr/>
            <p:nvPr/>
          </p:nvSpPr>
          <p:spPr>
            <a:xfrm>
              <a:off x="1453971" y="3502884"/>
              <a:ext cx="978867" cy="137937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latin typeface="Kanit" panose="00000500000000000000" pitchFamily="2" charset="-34"/>
                  <a:cs typeface="Kanit" panose="00000500000000000000" pitchFamily="2" charset="-34"/>
                </a:rPr>
                <a:t>GPIO39</a:t>
              </a:r>
              <a:endParaRPr lang="th-TH" sz="1200" b="1" dirty="0">
                <a:latin typeface="Kanit" panose="00000500000000000000" pitchFamily="2" charset="-34"/>
                <a:cs typeface="Kanit" panose="00000500000000000000" pitchFamily="2" charset="-34"/>
              </a:endParaRPr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A01604D-9607-4C62-BD89-3C889EDB450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2838" y="3571853"/>
              <a:ext cx="562864" cy="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0DA9E2A3-47E9-4BB4-A082-539B0221B5FA}"/>
                </a:ext>
              </a:extLst>
            </p:cNvPr>
            <p:cNvSpPr/>
            <p:nvPr/>
          </p:nvSpPr>
          <p:spPr>
            <a:xfrm>
              <a:off x="1453971" y="3686452"/>
              <a:ext cx="978867" cy="137937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latin typeface="Kanit" panose="00000500000000000000" pitchFamily="2" charset="-34"/>
                  <a:cs typeface="Kanit" panose="00000500000000000000" pitchFamily="2" charset="-34"/>
                </a:rPr>
                <a:t>GPIO34</a:t>
              </a:r>
              <a:endParaRPr lang="th-TH" sz="1200" b="1" dirty="0">
                <a:latin typeface="Kanit" panose="00000500000000000000" pitchFamily="2" charset="-34"/>
                <a:cs typeface="Kanit" panose="00000500000000000000" pitchFamily="2" charset="-34"/>
              </a:endParaRPr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0848F075-F823-4C32-AEA9-F11A6CA9D6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2838" y="3755421"/>
              <a:ext cx="562864" cy="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C21BB586-CBD0-45AD-8BD3-0DEFEA04B24F}"/>
                </a:ext>
              </a:extLst>
            </p:cNvPr>
            <p:cNvSpPr/>
            <p:nvPr/>
          </p:nvSpPr>
          <p:spPr>
            <a:xfrm>
              <a:off x="1453971" y="3868182"/>
              <a:ext cx="978867" cy="137937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latin typeface="Kanit" panose="00000500000000000000" pitchFamily="2" charset="-34"/>
                  <a:cs typeface="Kanit" panose="00000500000000000000" pitchFamily="2" charset="-34"/>
                </a:rPr>
                <a:t>GPIO35</a:t>
              </a:r>
              <a:endParaRPr lang="th-TH" sz="1200" b="1" dirty="0">
                <a:latin typeface="Kanit" panose="00000500000000000000" pitchFamily="2" charset="-34"/>
                <a:cs typeface="Kanit" panose="00000500000000000000" pitchFamily="2" charset="-34"/>
              </a:endParaRP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72A1640F-7B18-48C3-8069-E5071E95B6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2838" y="3937151"/>
              <a:ext cx="562864" cy="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id="{2499DFA2-6C44-4A0D-9BAE-5B1CF08FDB4A}"/>
                </a:ext>
              </a:extLst>
            </p:cNvPr>
            <p:cNvSpPr/>
            <p:nvPr/>
          </p:nvSpPr>
          <p:spPr>
            <a:xfrm>
              <a:off x="1453971" y="4044787"/>
              <a:ext cx="978867" cy="137937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latin typeface="Kanit" panose="00000500000000000000" pitchFamily="2" charset="-34"/>
                  <a:cs typeface="Kanit" panose="00000500000000000000" pitchFamily="2" charset="-34"/>
                </a:rPr>
                <a:t>GPIO32</a:t>
              </a:r>
              <a:endParaRPr lang="th-TH" sz="1200" b="1" dirty="0">
                <a:latin typeface="Kanit" panose="00000500000000000000" pitchFamily="2" charset="-34"/>
                <a:cs typeface="Kanit" panose="00000500000000000000" pitchFamily="2" charset="-34"/>
              </a:endParaRPr>
            </a:p>
          </p:txBody>
        </p: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368347E5-76D6-4958-A22F-E865EB33F31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2838" y="4113756"/>
              <a:ext cx="562864" cy="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D812FECC-BF45-46DE-BC4C-B6D7ADFA2AFA}"/>
                </a:ext>
              </a:extLst>
            </p:cNvPr>
            <p:cNvSpPr/>
            <p:nvPr/>
          </p:nvSpPr>
          <p:spPr>
            <a:xfrm>
              <a:off x="1453971" y="4228355"/>
              <a:ext cx="978867" cy="137937"/>
            </a:xfrm>
            <a:prstGeom prst="round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latin typeface="Kanit" panose="00000500000000000000" pitchFamily="2" charset="-34"/>
                  <a:cs typeface="Kanit" panose="00000500000000000000" pitchFamily="2" charset="-34"/>
                </a:rPr>
                <a:t>+3V3</a:t>
              </a:r>
              <a:endParaRPr lang="th-TH" sz="1200" b="1" dirty="0">
                <a:latin typeface="Kanit" panose="00000500000000000000" pitchFamily="2" charset="-34"/>
                <a:cs typeface="Kanit" panose="00000500000000000000" pitchFamily="2" charset="-34"/>
              </a:endParaRPr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24DB04B7-1CFF-4349-A58F-57A515A9314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2838" y="4297324"/>
              <a:ext cx="562864" cy="0"/>
            </a:xfrm>
            <a:prstGeom prst="line">
              <a:avLst/>
            </a:prstGeom>
            <a:ln w="19050">
              <a:solidFill>
                <a:srgbClr val="FF0000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B02E354A-24E0-4361-A2EC-84934CA4EBB9}"/>
                </a:ext>
              </a:extLst>
            </p:cNvPr>
            <p:cNvSpPr/>
            <p:nvPr/>
          </p:nvSpPr>
          <p:spPr>
            <a:xfrm>
              <a:off x="1453971" y="4427402"/>
              <a:ext cx="978867" cy="137937"/>
            </a:xfrm>
            <a:prstGeom prst="roundRect">
              <a:avLst/>
            </a:prstGeom>
            <a:solidFill>
              <a:schemeClr val="bg2">
                <a:lumMod val="25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latin typeface="Kanit" panose="00000500000000000000" pitchFamily="2" charset="-34"/>
                  <a:cs typeface="Kanit" panose="00000500000000000000" pitchFamily="2" charset="-34"/>
                </a:rPr>
                <a:t>GND</a:t>
              </a:r>
              <a:endParaRPr lang="th-TH" sz="1200" b="1" dirty="0">
                <a:latin typeface="Kanit" panose="00000500000000000000" pitchFamily="2" charset="-34"/>
                <a:cs typeface="Kanit" panose="00000500000000000000" pitchFamily="2" charset="-34"/>
              </a:endParaRPr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2B54A5D-2EB3-4BFF-8D7F-C0144191F6B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2838" y="4496371"/>
              <a:ext cx="562864" cy="0"/>
            </a:xfrm>
            <a:prstGeom prst="line">
              <a:avLst/>
            </a:prstGeom>
            <a:ln w="19050">
              <a:solidFill>
                <a:schemeClr val="bg2">
                  <a:lumMod val="25000"/>
                </a:scheme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id="{512FE492-A771-467B-B94A-AC5DEF873064}"/>
                </a:ext>
              </a:extLst>
            </p:cNvPr>
            <p:cNvSpPr/>
            <p:nvPr/>
          </p:nvSpPr>
          <p:spPr>
            <a:xfrm>
              <a:off x="423747" y="4043561"/>
              <a:ext cx="978867" cy="137937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latin typeface="Kanit" panose="00000500000000000000" pitchFamily="2" charset="-34"/>
                  <a:cs typeface="Kanit" panose="00000500000000000000" pitchFamily="2" charset="-34"/>
                </a:rPr>
                <a:t>ADC4</a:t>
              </a:r>
              <a:endParaRPr lang="th-TH" sz="1200" b="1" dirty="0">
                <a:latin typeface="Kanit" panose="00000500000000000000" pitchFamily="2" charset="-34"/>
                <a:cs typeface="Kanit" panose="00000500000000000000" pitchFamily="2" charset="-34"/>
              </a:endParaRPr>
            </a:p>
          </p:txBody>
        </p:sp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id="{E49E1366-2FA1-4A3F-A69A-50A3464117BB}"/>
                </a:ext>
              </a:extLst>
            </p:cNvPr>
            <p:cNvSpPr/>
            <p:nvPr/>
          </p:nvSpPr>
          <p:spPr>
            <a:xfrm>
              <a:off x="423746" y="3868087"/>
              <a:ext cx="978867" cy="137937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latin typeface="Kanit" panose="00000500000000000000" pitchFamily="2" charset="-34"/>
                  <a:cs typeface="Kanit" panose="00000500000000000000" pitchFamily="2" charset="-34"/>
                </a:rPr>
                <a:t>ADC7</a:t>
              </a:r>
              <a:endParaRPr lang="th-TH" sz="1200" b="1" dirty="0">
                <a:latin typeface="Kanit" panose="00000500000000000000" pitchFamily="2" charset="-34"/>
                <a:cs typeface="Kanit" panose="00000500000000000000" pitchFamily="2" charset="-34"/>
              </a:endParaRPr>
            </a:p>
          </p:txBody>
        </p:sp>
        <p:sp>
          <p:nvSpPr>
            <p:cNvPr id="50" name="Rectangle: Rounded Corners 49">
              <a:extLst>
                <a:ext uri="{FF2B5EF4-FFF2-40B4-BE49-F238E27FC236}">
                  <a16:creationId xmlns:a16="http://schemas.microsoft.com/office/drawing/2014/main" id="{D99026ED-E26B-4BBB-A46F-ED3CA11ED820}"/>
                </a:ext>
              </a:extLst>
            </p:cNvPr>
            <p:cNvSpPr/>
            <p:nvPr/>
          </p:nvSpPr>
          <p:spPr>
            <a:xfrm>
              <a:off x="423745" y="3685125"/>
              <a:ext cx="978867" cy="137937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latin typeface="Kanit" panose="00000500000000000000" pitchFamily="2" charset="-34"/>
                  <a:cs typeface="Kanit" panose="00000500000000000000" pitchFamily="2" charset="-34"/>
                </a:rPr>
                <a:t>ADC6</a:t>
              </a:r>
              <a:endParaRPr lang="th-TH" sz="1200" b="1" dirty="0">
                <a:latin typeface="Kanit" panose="00000500000000000000" pitchFamily="2" charset="-34"/>
                <a:cs typeface="Kanit" panose="00000500000000000000" pitchFamily="2" charset="-34"/>
              </a:endParaRPr>
            </a:p>
          </p:txBody>
        </p:sp>
        <p:sp>
          <p:nvSpPr>
            <p:cNvPr id="51" name="Rectangle: Rounded Corners 50">
              <a:extLst>
                <a:ext uri="{FF2B5EF4-FFF2-40B4-BE49-F238E27FC236}">
                  <a16:creationId xmlns:a16="http://schemas.microsoft.com/office/drawing/2014/main" id="{36F85B4D-7296-4985-8FAE-ED2BC020D3F9}"/>
                </a:ext>
              </a:extLst>
            </p:cNvPr>
            <p:cNvSpPr/>
            <p:nvPr/>
          </p:nvSpPr>
          <p:spPr>
            <a:xfrm>
              <a:off x="423746" y="3502163"/>
              <a:ext cx="978867" cy="137937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latin typeface="Kanit" panose="00000500000000000000" pitchFamily="2" charset="-34"/>
                  <a:cs typeface="Kanit" panose="00000500000000000000" pitchFamily="2" charset="-34"/>
                </a:rPr>
                <a:t>ADC3</a:t>
              </a:r>
              <a:endParaRPr lang="th-TH" sz="1200" b="1" dirty="0">
                <a:latin typeface="Kanit" panose="00000500000000000000" pitchFamily="2" charset="-34"/>
                <a:cs typeface="Kanit" panose="00000500000000000000" pitchFamily="2" charset="-34"/>
              </a:endParaRPr>
            </a:p>
          </p:txBody>
        </p:sp>
        <p:sp>
          <p:nvSpPr>
            <p:cNvPr id="52" name="Rectangle: Rounded Corners 51">
              <a:extLst>
                <a:ext uri="{FF2B5EF4-FFF2-40B4-BE49-F238E27FC236}">
                  <a16:creationId xmlns:a16="http://schemas.microsoft.com/office/drawing/2014/main" id="{ADDDCAC9-5537-44B1-81BA-3A7A8164FF5B}"/>
                </a:ext>
              </a:extLst>
            </p:cNvPr>
            <p:cNvSpPr/>
            <p:nvPr/>
          </p:nvSpPr>
          <p:spPr>
            <a:xfrm>
              <a:off x="423745" y="3323701"/>
              <a:ext cx="978867" cy="137937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latin typeface="Kanit" panose="00000500000000000000" pitchFamily="2" charset="-34"/>
                  <a:cs typeface="Kanit" panose="00000500000000000000" pitchFamily="2" charset="-34"/>
                </a:rPr>
                <a:t>ADC0</a:t>
              </a:r>
              <a:endParaRPr lang="th-TH" sz="1200" b="1" dirty="0">
                <a:latin typeface="Kanit" panose="00000500000000000000" pitchFamily="2" charset="-34"/>
                <a:cs typeface="Kanit" panose="00000500000000000000" pitchFamily="2" charset="-34"/>
              </a:endParaRPr>
            </a:p>
          </p:txBody>
        </p:sp>
        <p:sp>
          <p:nvSpPr>
            <p:cNvPr id="53" name="Rectangle: Rounded Corners 52">
              <a:extLst>
                <a:ext uri="{FF2B5EF4-FFF2-40B4-BE49-F238E27FC236}">
                  <a16:creationId xmlns:a16="http://schemas.microsoft.com/office/drawing/2014/main" id="{0531A4D9-A8FA-462D-AA5A-BBFFE1B5CF37}"/>
                </a:ext>
              </a:extLst>
            </p:cNvPr>
            <p:cNvSpPr/>
            <p:nvPr/>
          </p:nvSpPr>
          <p:spPr>
            <a:xfrm>
              <a:off x="3205307" y="800471"/>
              <a:ext cx="782368" cy="516431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latin typeface="Kanit" panose="00000500000000000000" pitchFamily="2" charset="-34"/>
                  <a:cs typeface="Kanit" panose="00000500000000000000" pitchFamily="2" charset="-34"/>
                </a:rPr>
                <a:t>SERVO</a:t>
              </a:r>
              <a:endParaRPr lang="th-TH" sz="1200" b="1" dirty="0">
                <a:latin typeface="Kanit" panose="00000500000000000000" pitchFamily="2" charset="-34"/>
                <a:cs typeface="Kanit" panose="00000500000000000000" pitchFamily="2" charset="-34"/>
              </a:endParaRPr>
            </a:p>
          </p:txBody>
        </p:sp>
        <p:sp>
          <p:nvSpPr>
            <p:cNvPr id="55" name="Rectangle: Rounded Corners 54">
              <a:extLst>
                <a:ext uri="{FF2B5EF4-FFF2-40B4-BE49-F238E27FC236}">
                  <a16:creationId xmlns:a16="http://schemas.microsoft.com/office/drawing/2014/main" id="{48E8CEBC-CF4F-43DC-B0DA-310513A87670}"/>
                </a:ext>
              </a:extLst>
            </p:cNvPr>
            <p:cNvSpPr/>
            <p:nvPr/>
          </p:nvSpPr>
          <p:spPr>
            <a:xfrm>
              <a:off x="1873304" y="858471"/>
              <a:ext cx="694437" cy="149478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latin typeface="Kanit" panose="00000500000000000000" pitchFamily="2" charset="-34"/>
                  <a:cs typeface="Kanit" panose="00000500000000000000" pitchFamily="2" charset="-34"/>
                </a:rPr>
                <a:t>GPIO16</a:t>
              </a:r>
              <a:endParaRPr lang="th-TH" sz="1200" b="1" dirty="0">
                <a:latin typeface="Kanit" panose="00000500000000000000" pitchFamily="2" charset="-34"/>
                <a:cs typeface="Kanit" panose="00000500000000000000" pitchFamily="2" charset="-34"/>
              </a:endParaRPr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81F52EF3-4805-4A49-B462-19A4285E720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67741" y="927440"/>
              <a:ext cx="562864" cy="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Rectangle: Rounded Corners 56">
              <a:extLst>
                <a:ext uri="{FF2B5EF4-FFF2-40B4-BE49-F238E27FC236}">
                  <a16:creationId xmlns:a16="http://schemas.microsoft.com/office/drawing/2014/main" id="{AD9BAFCD-0A8A-4AD8-827C-1BC6BCB3B7E1}"/>
                </a:ext>
              </a:extLst>
            </p:cNvPr>
            <p:cNvSpPr/>
            <p:nvPr/>
          </p:nvSpPr>
          <p:spPr>
            <a:xfrm>
              <a:off x="1873304" y="1074872"/>
              <a:ext cx="694437" cy="149478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latin typeface="Kanit" panose="00000500000000000000" pitchFamily="2" charset="-34"/>
                  <a:cs typeface="Kanit" panose="00000500000000000000" pitchFamily="2" charset="-34"/>
                </a:rPr>
                <a:t>GPIO17</a:t>
              </a:r>
              <a:endParaRPr lang="th-TH" sz="1200" b="1" dirty="0">
                <a:latin typeface="Kanit" panose="00000500000000000000" pitchFamily="2" charset="-34"/>
                <a:cs typeface="Kanit" panose="00000500000000000000" pitchFamily="2" charset="-34"/>
              </a:endParaRPr>
            </a:p>
          </p:txBody>
        </p: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AB125A5F-5264-4AB9-B9B8-C3A76B01ED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67741" y="1143840"/>
              <a:ext cx="562864" cy="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Rectangle: Rounded Corners 58">
              <a:extLst>
                <a:ext uri="{FF2B5EF4-FFF2-40B4-BE49-F238E27FC236}">
                  <a16:creationId xmlns:a16="http://schemas.microsoft.com/office/drawing/2014/main" id="{F73D717C-2327-4E02-A977-A0EEFB743E4A}"/>
                </a:ext>
              </a:extLst>
            </p:cNvPr>
            <p:cNvSpPr/>
            <p:nvPr/>
          </p:nvSpPr>
          <p:spPr>
            <a:xfrm>
              <a:off x="1310439" y="1074471"/>
              <a:ext cx="488163" cy="143310"/>
            </a:xfrm>
            <a:prstGeom prst="round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latin typeface="Kanit" panose="00000500000000000000" pitchFamily="2" charset="-34"/>
                  <a:cs typeface="Kanit" panose="00000500000000000000" pitchFamily="2" charset="-34"/>
                </a:rPr>
                <a:t>+5V</a:t>
              </a:r>
              <a:endParaRPr lang="th-TH" sz="1200" b="1" dirty="0">
                <a:latin typeface="Kanit" panose="00000500000000000000" pitchFamily="2" charset="-34"/>
                <a:cs typeface="Kanit" panose="00000500000000000000" pitchFamily="2" charset="-34"/>
              </a:endParaRPr>
            </a:p>
          </p:txBody>
        </p:sp>
        <p:sp>
          <p:nvSpPr>
            <p:cNvPr id="60" name="Rectangle: Rounded Corners 59">
              <a:extLst>
                <a:ext uri="{FF2B5EF4-FFF2-40B4-BE49-F238E27FC236}">
                  <a16:creationId xmlns:a16="http://schemas.microsoft.com/office/drawing/2014/main" id="{592476A1-1B0E-4B75-8C9D-A8686F7ED801}"/>
                </a:ext>
              </a:extLst>
            </p:cNvPr>
            <p:cNvSpPr/>
            <p:nvPr/>
          </p:nvSpPr>
          <p:spPr>
            <a:xfrm>
              <a:off x="541299" y="1072185"/>
              <a:ext cx="694438" cy="143310"/>
            </a:xfrm>
            <a:prstGeom prst="roundRect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latin typeface="Kanit" panose="00000500000000000000" pitchFamily="2" charset="-34"/>
                  <a:cs typeface="Kanit" panose="00000500000000000000" pitchFamily="2" charset="-34"/>
                </a:rPr>
                <a:t>GND</a:t>
              </a:r>
              <a:endParaRPr lang="th-TH" sz="1200" b="1" dirty="0">
                <a:latin typeface="Kanit" panose="00000500000000000000" pitchFamily="2" charset="-34"/>
                <a:cs typeface="Kanit" panose="00000500000000000000" pitchFamily="2" charset="-34"/>
              </a:endParaRPr>
            </a:p>
          </p:txBody>
        </p:sp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id="{3F9D4703-C1C8-4979-9774-134B952038DA}"/>
                </a:ext>
              </a:extLst>
            </p:cNvPr>
            <p:cNvSpPr/>
            <p:nvPr/>
          </p:nvSpPr>
          <p:spPr>
            <a:xfrm>
              <a:off x="1310439" y="863011"/>
              <a:ext cx="488163" cy="143310"/>
            </a:xfrm>
            <a:prstGeom prst="round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latin typeface="Kanit" panose="00000500000000000000" pitchFamily="2" charset="-34"/>
                  <a:cs typeface="Kanit" panose="00000500000000000000" pitchFamily="2" charset="-34"/>
                </a:rPr>
                <a:t>+5V</a:t>
              </a:r>
              <a:endParaRPr lang="th-TH" sz="1200" b="1" dirty="0">
                <a:latin typeface="Kanit" panose="00000500000000000000" pitchFamily="2" charset="-34"/>
                <a:cs typeface="Kanit" panose="00000500000000000000" pitchFamily="2" charset="-34"/>
              </a:endParaRPr>
            </a:p>
          </p:txBody>
        </p:sp>
        <p:sp>
          <p:nvSpPr>
            <p:cNvPr id="62" name="Rectangle: Rounded Corners 61">
              <a:extLst>
                <a:ext uri="{FF2B5EF4-FFF2-40B4-BE49-F238E27FC236}">
                  <a16:creationId xmlns:a16="http://schemas.microsoft.com/office/drawing/2014/main" id="{A4BDE0F9-5B79-4D0A-8627-D396FC332752}"/>
                </a:ext>
              </a:extLst>
            </p:cNvPr>
            <p:cNvSpPr/>
            <p:nvPr/>
          </p:nvSpPr>
          <p:spPr>
            <a:xfrm>
              <a:off x="541299" y="863011"/>
              <a:ext cx="694438" cy="143310"/>
            </a:xfrm>
            <a:prstGeom prst="roundRect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latin typeface="Kanit" panose="00000500000000000000" pitchFamily="2" charset="-34"/>
                  <a:cs typeface="Kanit" panose="00000500000000000000" pitchFamily="2" charset="-34"/>
                </a:rPr>
                <a:t>GND</a:t>
              </a:r>
              <a:endParaRPr lang="th-TH" sz="1200" b="1" dirty="0">
                <a:latin typeface="Kanit" panose="00000500000000000000" pitchFamily="2" charset="-34"/>
                <a:cs typeface="Kanit" panose="00000500000000000000" pitchFamily="2" charset="-34"/>
              </a:endParaRPr>
            </a:p>
          </p:txBody>
        </p: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F548E9DE-32EE-4A02-8F62-DFD4C947D5D4}"/>
                </a:ext>
              </a:extLst>
            </p:cNvPr>
            <p:cNvCxnSpPr>
              <a:stCxn id="53" idx="2"/>
            </p:cNvCxnSpPr>
            <p:nvPr/>
          </p:nvCxnSpPr>
          <p:spPr>
            <a:xfrm>
              <a:off x="3596491" y="1316902"/>
              <a:ext cx="2689" cy="441619"/>
            </a:xfrm>
            <a:prstGeom prst="straightConnector1">
              <a:avLst/>
            </a:prstGeom>
            <a:ln w="38100">
              <a:solidFill>
                <a:schemeClr val="accent2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Rectangle: Rounded Corners 65">
              <a:extLst>
                <a:ext uri="{FF2B5EF4-FFF2-40B4-BE49-F238E27FC236}">
                  <a16:creationId xmlns:a16="http://schemas.microsoft.com/office/drawing/2014/main" id="{6DE7D0A3-A853-482E-A68C-7F13ADAFCE39}"/>
                </a:ext>
              </a:extLst>
            </p:cNvPr>
            <p:cNvSpPr/>
            <p:nvPr/>
          </p:nvSpPr>
          <p:spPr>
            <a:xfrm>
              <a:off x="9841364" y="1988580"/>
              <a:ext cx="898726" cy="516431"/>
            </a:xfrm>
            <a:prstGeom prst="roundRect">
              <a:avLst>
                <a:gd name="adj" fmla="val 6043"/>
              </a:avLst>
            </a:prstGeom>
            <a:solidFill>
              <a:srgbClr val="D600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latin typeface="Kanit" panose="00000500000000000000" pitchFamily="2" charset="-34"/>
                  <a:cs typeface="Kanit" panose="00000500000000000000" pitchFamily="2" charset="-34"/>
                </a:rPr>
                <a:t>DC</a:t>
              </a:r>
            </a:p>
            <a:p>
              <a:pPr algn="ctr"/>
              <a:r>
                <a:rPr lang="en-US" sz="1200" b="1" dirty="0">
                  <a:latin typeface="Kanit" panose="00000500000000000000" pitchFamily="2" charset="-34"/>
                  <a:cs typeface="Kanit" panose="00000500000000000000" pitchFamily="2" charset="-34"/>
                </a:rPr>
                <a:t>MOTOR2</a:t>
              </a:r>
              <a:endParaRPr lang="th-TH" sz="1200" b="1" dirty="0">
                <a:latin typeface="Kanit" panose="00000500000000000000" pitchFamily="2" charset="-34"/>
                <a:cs typeface="Kanit" panose="00000500000000000000" pitchFamily="2" charset="-34"/>
              </a:endParaRPr>
            </a:p>
          </p:txBody>
        </p: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9570C3DE-1EE5-4E0C-97F3-2538842E9866}"/>
                </a:ext>
              </a:extLst>
            </p:cNvPr>
            <p:cNvCxnSpPr>
              <a:cxnSpLocks/>
            </p:cNvCxnSpPr>
            <p:nvPr/>
          </p:nvCxnSpPr>
          <p:spPr>
            <a:xfrm>
              <a:off x="9362874" y="2834236"/>
              <a:ext cx="444348" cy="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Rectangle: Rounded Corners 69">
              <a:extLst>
                <a:ext uri="{FF2B5EF4-FFF2-40B4-BE49-F238E27FC236}">
                  <a16:creationId xmlns:a16="http://schemas.microsoft.com/office/drawing/2014/main" id="{03C9B8C3-AA32-4554-B616-053B4070F894}"/>
                </a:ext>
              </a:extLst>
            </p:cNvPr>
            <p:cNvSpPr/>
            <p:nvPr/>
          </p:nvSpPr>
          <p:spPr>
            <a:xfrm>
              <a:off x="9841364" y="2765267"/>
              <a:ext cx="1419348" cy="137937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latin typeface="Kanit" panose="00000500000000000000" pitchFamily="2" charset="-34"/>
                  <a:cs typeface="Kanit" panose="00000500000000000000" pitchFamily="2" charset="-34"/>
                </a:rPr>
                <a:t>LED DIR MOTOR2</a:t>
              </a:r>
              <a:endParaRPr lang="th-TH" sz="1200" b="1" dirty="0">
                <a:latin typeface="Kanit" panose="00000500000000000000" pitchFamily="2" charset="-34"/>
                <a:cs typeface="Kanit" panose="00000500000000000000" pitchFamily="2" charset="-34"/>
              </a:endParaRPr>
            </a:p>
          </p:txBody>
        </p: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66B28E05-8086-4C75-AE42-C73DC4DC43A3}"/>
                </a:ext>
              </a:extLst>
            </p:cNvPr>
            <p:cNvCxnSpPr>
              <a:cxnSpLocks/>
            </p:cNvCxnSpPr>
            <p:nvPr/>
          </p:nvCxnSpPr>
          <p:spPr>
            <a:xfrm>
              <a:off x="9372665" y="2246795"/>
              <a:ext cx="444348" cy="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Rectangle: Rounded Corners 73">
              <a:extLst>
                <a:ext uri="{FF2B5EF4-FFF2-40B4-BE49-F238E27FC236}">
                  <a16:creationId xmlns:a16="http://schemas.microsoft.com/office/drawing/2014/main" id="{934ACF64-A9F6-4896-A017-4D081E180F0D}"/>
                </a:ext>
              </a:extLst>
            </p:cNvPr>
            <p:cNvSpPr/>
            <p:nvPr/>
          </p:nvSpPr>
          <p:spPr>
            <a:xfrm>
              <a:off x="9841364" y="4048908"/>
              <a:ext cx="898726" cy="516431"/>
            </a:xfrm>
            <a:prstGeom prst="roundRect">
              <a:avLst>
                <a:gd name="adj" fmla="val 9585"/>
              </a:avLst>
            </a:prstGeom>
            <a:solidFill>
              <a:srgbClr val="D600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latin typeface="Kanit" panose="00000500000000000000" pitchFamily="2" charset="-34"/>
                  <a:cs typeface="Kanit" panose="00000500000000000000" pitchFamily="2" charset="-34"/>
                </a:rPr>
                <a:t>DC</a:t>
              </a:r>
            </a:p>
            <a:p>
              <a:pPr algn="ctr"/>
              <a:r>
                <a:rPr lang="en-US" sz="1200" b="1" dirty="0">
                  <a:latin typeface="Kanit" panose="00000500000000000000" pitchFamily="2" charset="-34"/>
                  <a:cs typeface="Kanit" panose="00000500000000000000" pitchFamily="2" charset="-34"/>
                </a:rPr>
                <a:t>MOTOR1</a:t>
              </a:r>
              <a:endParaRPr lang="th-TH" sz="1200" b="1" dirty="0">
                <a:latin typeface="Kanit" panose="00000500000000000000" pitchFamily="2" charset="-34"/>
                <a:cs typeface="Kanit" panose="00000500000000000000" pitchFamily="2" charset="-34"/>
              </a:endParaRPr>
            </a:p>
          </p:txBody>
        </p: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0D7CD0F2-40C8-4426-A024-ED157B05B049}"/>
                </a:ext>
              </a:extLst>
            </p:cNvPr>
            <p:cNvCxnSpPr>
              <a:cxnSpLocks/>
            </p:cNvCxnSpPr>
            <p:nvPr/>
          </p:nvCxnSpPr>
          <p:spPr>
            <a:xfrm>
              <a:off x="9372086" y="3755421"/>
              <a:ext cx="444348" cy="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Rectangle: Rounded Corners 75">
              <a:extLst>
                <a:ext uri="{FF2B5EF4-FFF2-40B4-BE49-F238E27FC236}">
                  <a16:creationId xmlns:a16="http://schemas.microsoft.com/office/drawing/2014/main" id="{134B4BA7-2E38-4C22-BA6F-F030F98AF191}"/>
                </a:ext>
              </a:extLst>
            </p:cNvPr>
            <p:cNvSpPr/>
            <p:nvPr/>
          </p:nvSpPr>
          <p:spPr>
            <a:xfrm>
              <a:off x="9850576" y="3686452"/>
              <a:ext cx="1419348" cy="137937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latin typeface="Kanit" panose="00000500000000000000" pitchFamily="2" charset="-34"/>
                  <a:cs typeface="Kanit" panose="00000500000000000000" pitchFamily="2" charset="-34"/>
                </a:rPr>
                <a:t>LED DIR MOTOR1</a:t>
              </a:r>
              <a:endParaRPr lang="th-TH" sz="1200" b="1" dirty="0">
                <a:latin typeface="Kanit" panose="00000500000000000000" pitchFamily="2" charset="-34"/>
                <a:cs typeface="Kanit" panose="00000500000000000000" pitchFamily="2" charset="-34"/>
              </a:endParaRPr>
            </a:p>
          </p:txBody>
        </p: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9478B392-3AEB-4E14-9923-77FD3FD4A5CB}"/>
                </a:ext>
              </a:extLst>
            </p:cNvPr>
            <p:cNvCxnSpPr>
              <a:cxnSpLocks/>
            </p:cNvCxnSpPr>
            <p:nvPr/>
          </p:nvCxnSpPr>
          <p:spPr>
            <a:xfrm>
              <a:off x="9372665" y="4307123"/>
              <a:ext cx="444348" cy="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Rectangle: Rounded Corners 77">
              <a:extLst>
                <a:ext uri="{FF2B5EF4-FFF2-40B4-BE49-F238E27FC236}">
                  <a16:creationId xmlns:a16="http://schemas.microsoft.com/office/drawing/2014/main" id="{E8CCDC79-EEA1-4355-A92E-B8EE630794BC}"/>
                </a:ext>
              </a:extLst>
            </p:cNvPr>
            <p:cNvSpPr/>
            <p:nvPr/>
          </p:nvSpPr>
          <p:spPr>
            <a:xfrm>
              <a:off x="5191006" y="5570730"/>
              <a:ext cx="1828352" cy="380295"/>
            </a:xfrm>
            <a:prstGeom prst="round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latin typeface="Kanit" panose="00000500000000000000" pitchFamily="2" charset="-34"/>
                  <a:cs typeface="Kanit" panose="00000500000000000000" pitchFamily="2" charset="-34"/>
                </a:rPr>
                <a:t>SWITCH POWER ON/OFF</a:t>
              </a:r>
              <a:endParaRPr lang="th-TH" sz="1200" b="1" dirty="0">
                <a:latin typeface="Kanit" panose="00000500000000000000" pitchFamily="2" charset="-34"/>
                <a:cs typeface="Kanit" panose="00000500000000000000" pitchFamily="2" charset="-34"/>
              </a:endParaRPr>
            </a:p>
          </p:txBody>
        </p: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E99EC66B-9339-46F3-84F4-F503C703181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88940" y="5284005"/>
              <a:ext cx="546548" cy="0"/>
            </a:xfrm>
            <a:prstGeom prst="straightConnector1">
              <a:avLst/>
            </a:prstGeom>
            <a:ln w="381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Rectangle: Rounded Corners 81">
              <a:extLst>
                <a:ext uri="{FF2B5EF4-FFF2-40B4-BE49-F238E27FC236}">
                  <a16:creationId xmlns:a16="http://schemas.microsoft.com/office/drawing/2014/main" id="{5ACEE3AD-3FC1-4102-8E37-EA26BD253991}"/>
                </a:ext>
              </a:extLst>
            </p:cNvPr>
            <p:cNvSpPr/>
            <p:nvPr/>
          </p:nvSpPr>
          <p:spPr>
            <a:xfrm>
              <a:off x="3648561" y="5362282"/>
              <a:ext cx="1287639" cy="597716"/>
            </a:xfrm>
            <a:prstGeom prst="round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latin typeface="Kanit" panose="00000500000000000000" pitchFamily="2" charset="-34"/>
                  <a:cs typeface="Kanit" panose="00000500000000000000" pitchFamily="2" charset="-34"/>
                </a:rPr>
                <a:t>Micro USB</a:t>
              </a:r>
            </a:p>
            <a:p>
              <a:pPr algn="ctr"/>
              <a:r>
                <a:rPr lang="en-US" sz="1200" b="1" dirty="0">
                  <a:latin typeface="Kanit" panose="00000500000000000000" pitchFamily="2" charset="-34"/>
                  <a:cs typeface="Kanit" panose="00000500000000000000" pitchFamily="2" charset="-34"/>
                </a:rPr>
                <a:t>Programable and charge</a:t>
              </a:r>
              <a:endParaRPr lang="th-TH" sz="1200" b="1" dirty="0">
                <a:latin typeface="Kanit" panose="00000500000000000000" pitchFamily="2" charset="-34"/>
                <a:cs typeface="Kanit" panose="00000500000000000000" pitchFamily="2" charset="-34"/>
              </a:endParaRPr>
            </a:p>
          </p:txBody>
        </p: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837F32A7-3657-42E8-82EF-11F0D2C06DF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76507" y="5121105"/>
              <a:ext cx="0" cy="241177"/>
            </a:xfrm>
            <a:prstGeom prst="straightConnector1">
              <a:avLst/>
            </a:prstGeom>
            <a:ln w="381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852638B-804A-4056-B5A3-AB2D04E71536}"/>
                </a:ext>
              </a:extLst>
            </p:cNvPr>
            <p:cNvCxnSpPr>
              <a:cxnSpLocks/>
            </p:cNvCxnSpPr>
            <p:nvPr/>
          </p:nvCxnSpPr>
          <p:spPr>
            <a:xfrm>
              <a:off x="6035488" y="5265626"/>
              <a:ext cx="0" cy="305104"/>
            </a:xfrm>
            <a:prstGeom prst="line">
              <a:avLst/>
            </a:prstGeom>
            <a:ln w="381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Rectangle: Rounded Corners 87">
              <a:extLst>
                <a:ext uri="{FF2B5EF4-FFF2-40B4-BE49-F238E27FC236}">
                  <a16:creationId xmlns:a16="http://schemas.microsoft.com/office/drawing/2014/main" id="{8BFAFEAA-337B-441E-8C91-6B4AE68414C3}"/>
                </a:ext>
              </a:extLst>
            </p:cNvPr>
            <p:cNvSpPr/>
            <p:nvPr/>
          </p:nvSpPr>
          <p:spPr>
            <a:xfrm>
              <a:off x="6557038" y="1086456"/>
              <a:ext cx="812507" cy="227847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latin typeface="Kanit" panose="00000500000000000000" pitchFamily="2" charset="-34"/>
                  <a:cs typeface="Kanit" panose="00000500000000000000" pitchFamily="2" charset="-34"/>
                </a:rPr>
                <a:t>SWITCH1</a:t>
              </a:r>
              <a:endParaRPr lang="th-TH" sz="1200" b="1" dirty="0">
                <a:latin typeface="Kanit" panose="00000500000000000000" pitchFamily="2" charset="-34"/>
                <a:cs typeface="Kanit" panose="00000500000000000000" pitchFamily="2" charset="-34"/>
              </a:endParaRPr>
            </a:p>
          </p:txBody>
        </p: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0DE761D9-1FC5-45BB-B1E9-58E9EE8EBAF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63292" y="1357328"/>
              <a:ext cx="0" cy="2079652"/>
            </a:xfrm>
            <a:prstGeom prst="line">
              <a:avLst/>
            </a:prstGeom>
            <a:ln w="19050">
              <a:solidFill>
                <a:schemeClr val="tx1">
                  <a:lumMod val="85000"/>
                  <a:lumOff val="15000"/>
                </a:scheme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948B84B9-CD3F-4BA9-B269-889AE132371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61863" y="1357328"/>
              <a:ext cx="0" cy="2079652"/>
            </a:xfrm>
            <a:prstGeom prst="line">
              <a:avLst/>
            </a:prstGeom>
            <a:ln w="19050">
              <a:solidFill>
                <a:schemeClr val="tx1">
                  <a:lumMod val="85000"/>
                  <a:lumOff val="15000"/>
                </a:scheme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Rectangle: Rounded Corners 99">
              <a:extLst>
                <a:ext uri="{FF2B5EF4-FFF2-40B4-BE49-F238E27FC236}">
                  <a16:creationId xmlns:a16="http://schemas.microsoft.com/office/drawing/2014/main" id="{052A9610-352D-44F2-9747-72E142CEAA1A}"/>
                </a:ext>
              </a:extLst>
            </p:cNvPr>
            <p:cNvSpPr/>
            <p:nvPr/>
          </p:nvSpPr>
          <p:spPr>
            <a:xfrm>
              <a:off x="6551225" y="830839"/>
              <a:ext cx="818320" cy="227847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latin typeface="Kanit" panose="00000500000000000000" pitchFamily="2" charset="-34"/>
                  <a:cs typeface="Kanit" panose="00000500000000000000" pitchFamily="2" charset="-34"/>
                </a:rPr>
                <a:t>GPIO4</a:t>
              </a:r>
              <a:endParaRPr lang="th-TH" sz="1200" b="1" dirty="0">
                <a:latin typeface="Kanit" panose="00000500000000000000" pitchFamily="2" charset="-34"/>
                <a:cs typeface="Kanit" panose="00000500000000000000" pitchFamily="2" charset="-34"/>
              </a:endParaRPr>
            </a:p>
          </p:txBody>
        </p:sp>
        <p:sp>
          <p:nvSpPr>
            <p:cNvPr id="101" name="Rectangle: Rounded Corners 100">
              <a:extLst>
                <a:ext uri="{FF2B5EF4-FFF2-40B4-BE49-F238E27FC236}">
                  <a16:creationId xmlns:a16="http://schemas.microsoft.com/office/drawing/2014/main" id="{86EDCB64-7DB3-4E23-9469-220E6BF3E2D2}"/>
                </a:ext>
              </a:extLst>
            </p:cNvPr>
            <p:cNvSpPr/>
            <p:nvPr/>
          </p:nvSpPr>
          <p:spPr>
            <a:xfrm>
              <a:off x="7726398" y="1081733"/>
              <a:ext cx="870929" cy="227847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latin typeface="Kanit" panose="00000500000000000000" pitchFamily="2" charset="-34"/>
                  <a:cs typeface="Kanit" panose="00000500000000000000" pitchFamily="2" charset="-34"/>
                </a:rPr>
                <a:t>SWITCH2</a:t>
              </a:r>
              <a:endParaRPr lang="th-TH" sz="1200" b="1" dirty="0">
                <a:latin typeface="Kanit" panose="00000500000000000000" pitchFamily="2" charset="-34"/>
                <a:cs typeface="Kanit" panose="00000500000000000000" pitchFamily="2" charset="-34"/>
              </a:endParaRPr>
            </a:p>
          </p:txBody>
        </p:sp>
        <p:sp>
          <p:nvSpPr>
            <p:cNvPr id="102" name="Rectangle: Rounded Corners 101">
              <a:extLst>
                <a:ext uri="{FF2B5EF4-FFF2-40B4-BE49-F238E27FC236}">
                  <a16:creationId xmlns:a16="http://schemas.microsoft.com/office/drawing/2014/main" id="{692E5559-B55D-41CA-8A21-65813835469D}"/>
                </a:ext>
              </a:extLst>
            </p:cNvPr>
            <p:cNvSpPr/>
            <p:nvPr/>
          </p:nvSpPr>
          <p:spPr>
            <a:xfrm>
              <a:off x="7719479" y="824447"/>
              <a:ext cx="870928" cy="227847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latin typeface="Kanit" panose="00000500000000000000" pitchFamily="2" charset="-34"/>
                  <a:cs typeface="Kanit" panose="00000500000000000000" pitchFamily="2" charset="-34"/>
                </a:rPr>
                <a:t>GPIO5</a:t>
              </a:r>
              <a:endParaRPr lang="th-TH" sz="1200" b="1" dirty="0">
                <a:latin typeface="Kanit" panose="00000500000000000000" pitchFamily="2" charset="-34"/>
                <a:cs typeface="Kanit" panose="00000500000000000000" pitchFamily="2" charset="-34"/>
              </a:endParaRPr>
            </a:p>
          </p:txBody>
        </p:sp>
        <p:sp>
          <p:nvSpPr>
            <p:cNvPr id="108" name="Rectangle: Rounded Corners 107">
              <a:extLst>
                <a:ext uri="{FF2B5EF4-FFF2-40B4-BE49-F238E27FC236}">
                  <a16:creationId xmlns:a16="http://schemas.microsoft.com/office/drawing/2014/main" id="{AE8F452C-35E0-4E18-A194-F3B5AA67971D}"/>
                </a:ext>
              </a:extLst>
            </p:cNvPr>
            <p:cNvSpPr/>
            <p:nvPr/>
          </p:nvSpPr>
          <p:spPr>
            <a:xfrm rot="16200000">
              <a:off x="9676732" y="1538390"/>
              <a:ext cx="575540" cy="227847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latin typeface="Kanit" panose="00000500000000000000" pitchFamily="2" charset="-34"/>
                  <a:cs typeface="Kanit" panose="00000500000000000000" pitchFamily="2" charset="-34"/>
                </a:rPr>
                <a:t>A</a:t>
              </a:r>
              <a:endParaRPr lang="th-TH" sz="1200" b="1" dirty="0">
                <a:latin typeface="Kanit" panose="00000500000000000000" pitchFamily="2" charset="-34"/>
                <a:cs typeface="Kanit" panose="00000500000000000000" pitchFamily="2" charset="-34"/>
              </a:endParaRPr>
            </a:p>
          </p:txBody>
        </p:sp>
        <p:sp>
          <p:nvSpPr>
            <p:cNvPr id="110" name="Rectangle: Rounded Corners 109">
              <a:extLst>
                <a:ext uri="{FF2B5EF4-FFF2-40B4-BE49-F238E27FC236}">
                  <a16:creationId xmlns:a16="http://schemas.microsoft.com/office/drawing/2014/main" id="{293C222F-A916-4668-880B-B52485A71E1A}"/>
                </a:ext>
              </a:extLst>
            </p:cNvPr>
            <p:cNvSpPr/>
            <p:nvPr/>
          </p:nvSpPr>
          <p:spPr>
            <a:xfrm rot="16200000">
              <a:off x="10329592" y="1533829"/>
              <a:ext cx="580852" cy="227847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latin typeface="Kanit" panose="00000500000000000000" pitchFamily="2" charset="-34"/>
                  <a:cs typeface="Kanit" panose="00000500000000000000" pitchFamily="2" charset="-34"/>
                </a:rPr>
                <a:t>PWM</a:t>
              </a:r>
              <a:endParaRPr lang="th-TH" sz="1200" b="1" dirty="0">
                <a:latin typeface="Kanit" panose="00000500000000000000" pitchFamily="2" charset="-34"/>
                <a:cs typeface="Kanit" panose="00000500000000000000" pitchFamily="2" charset="-34"/>
              </a:endParaRPr>
            </a:p>
          </p:txBody>
        </p:sp>
        <p:sp>
          <p:nvSpPr>
            <p:cNvPr id="111" name="Rectangle: Rounded Corners 110">
              <a:extLst>
                <a:ext uri="{FF2B5EF4-FFF2-40B4-BE49-F238E27FC236}">
                  <a16:creationId xmlns:a16="http://schemas.microsoft.com/office/drawing/2014/main" id="{6CB8CC52-D0F4-4226-8C80-179922824671}"/>
                </a:ext>
              </a:extLst>
            </p:cNvPr>
            <p:cNvSpPr/>
            <p:nvPr/>
          </p:nvSpPr>
          <p:spPr>
            <a:xfrm rot="16200000">
              <a:off x="9995187" y="1541048"/>
              <a:ext cx="580854" cy="227847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latin typeface="Kanit" panose="00000500000000000000" pitchFamily="2" charset="-34"/>
                  <a:cs typeface="Kanit" panose="00000500000000000000" pitchFamily="2" charset="-34"/>
                </a:rPr>
                <a:t>B</a:t>
              </a:r>
              <a:endParaRPr lang="th-TH" sz="1200" b="1" dirty="0">
                <a:latin typeface="Kanit" panose="00000500000000000000" pitchFamily="2" charset="-34"/>
                <a:cs typeface="Kanit" panose="00000500000000000000" pitchFamily="2" charset="-34"/>
              </a:endParaRPr>
            </a:p>
          </p:txBody>
        </p:sp>
        <p:sp>
          <p:nvSpPr>
            <p:cNvPr id="124" name="Rectangle: Rounded Corners 123">
              <a:extLst>
                <a:ext uri="{FF2B5EF4-FFF2-40B4-BE49-F238E27FC236}">
                  <a16:creationId xmlns:a16="http://schemas.microsoft.com/office/drawing/2014/main" id="{BC02A715-7E96-4C9D-B418-22B36B1ECEB1}"/>
                </a:ext>
              </a:extLst>
            </p:cNvPr>
            <p:cNvSpPr/>
            <p:nvPr/>
          </p:nvSpPr>
          <p:spPr>
            <a:xfrm rot="16200000">
              <a:off x="9686258" y="4792453"/>
              <a:ext cx="575540" cy="227847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latin typeface="Kanit" panose="00000500000000000000" pitchFamily="2" charset="-34"/>
                  <a:cs typeface="Kanit" panose="00000500000000000000" pitchFamily="2" charset="-34"/>
                </a:rPr>
                <a:t>A</a:t>
              </a:r>
              <a:endParaRPr lang="th-TH" sz="1200" b="1" dirty="0">
                <a:latin typeface="Kanit" panose="00000500000000000000" pitchFamily="2" charset="-34"/>
                <a:cs typeface="Kanit" panose="00000500000000000000" pitchFamily="2" charset="-34"/>
              </a:endParaRPr>
            </a:p>
          </p:txBody>
        </p:sp>
        <p:sp>
          <p:nvSpPr>
            <p:cNvPr id="125" name="Rectangle: Rounded Corners 124">
              <a:extLst>
                <a:ext uri="{FF2B5EF4-FFF2-40B4-BE49-F238E27FC236}">
                  <a16:creationId xmlns:a16="http://schemas.microsoft.com/office/drawing/2014/main" id="{BB76C861-B90A-42AA-8C3F-661EF4812513}"/>
                </a:ext>
              </a:extLst>
            </p:cNvPr>
            <p:cNvSpPr/>
            <p:nvPr/>
          </p:nvSpPr>
          <p:spPr>
            <a:xfrm rot="16200000">
              <a:off x="10339118" y="4787892"/>
              <a:ext cx="580852" cy="227847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latin typeface="Kanit" panose="00000500000000000000" pitchFamily="2" charset="-34"/>
                  <a:cs typeface="Kanit" panose="00000500000000000000" pitchFamily="2" charset="-34"/>
                </a:rPr>
                <a:t>PWM</a:t>
              </a:r>
              <a:endParaRPr lang="th-TH" sz="1200" b="1" dirty="0">
                <a:latin typeface="Kanit" panose="00000500000000000000" pitchFamily="2" charset="-34"/>
                <a:cs typeface="Kanit" panose="00000500000000000000" pitchFamily="2" charset="-34"/>
              </a:endParaRPr>
            </a:p>
          </p:txBody>
        </p:sp>
        <p:sp>
          <p:nvSpPr>
            <p:cNvPr id="126" name="Rectangle: Rounded Corners 125">
              <a:extLst>
                <a:ext uri="{FF2B5EF4-FFF2-40B4-BE49-F238E27FC236}">
                  <a16:creationId xmlns:a16="http://schemas.microsoft.com/office/drawing/2014/main" id="{B2FF6852-53B9-46D7-9409-28AD37D912DB}"/>
                </a:ext>
              </a:extLst>
            </p:cNvPr>
            <p:cNvSpPr/>
            <p:nvPr/>
          </p:nvSpPr>
          <p:spPr>
            <a:xfrm rot="16200000">
              <a:off x="10004713" y="4795111"/>
              <a:ext cx="580854" cy="227847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latin typeface="Kanit" panose="00000500000000000000" pitchFamily="2" charset="-34"/>
                  <a:cs typeface="Kanit" panose="00000500000000000000" pitchFamily="2" charset="-34"/>
                </a:rPr>
                <a:t>B</a:t>
              </a:r>
              <a:endParaRPr lang="th-TH" sz="1200" b="1" dirty="0">
                <a:latin typeface="Kanit" panose="00000500000000000000" pitchFamily="2" charset="-34"/>
                <a:cs typeface="Kanit" panose="00000500000000000000" pitchFamily="2" charset="-34"/>
              </a:endParaRPr>
            </a:p>
          </p:txBody>
        </p:sp>
        <p:sp>
          <p:nvSpPr>
            <p:cNvPr id="127" name="Rectangle: Rounded Corners 126">
              <a:extLst>
                <a:ext uri="{FF2B5EF4-FFF2-40B4-BE49-F238E27FC236}">
                  <a16:creationId xmlns:a16="http://schemas.microsoft.com/office/drawing/2014/main" id="{A47CCA64-8A69-409D-905B-015A758AF3CE}"/>
                </a:ext>
              </a:extLst>
            </p:cNvPr>
            <p:cNvSpPr/>
            <p:nvPr/>
          </p:nvSpPr>
          <p:spPr>
            <a:xfrm rot="16200000">
              <a:off x="9618671" y="5510527"/>
              <a:ext cx="713392" cy="227847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latin typeface="Kanit" panose="00000500000000000000" pitchFamily="2" charset="-34"/>
                  <a:cs typeface="Kanit" panose="00000500000000000000" pitchFamily="2" charset="-34"/>
                </a:rPr>
                <a:t>GPIO25</a:t>
              </a:r>
              <a:endParaRPr lang="th-TH" sz="1200" b="1" dirty="0">
                <a:latin typeface="Kanit" panose="00000500000000000000" pitchFamily="2" charset="-34"/>
                <a:cs typeface="Kanit" panose="00000500000000000000" pitchFamily="2" charset="-34"/>
              </a:endParaRPr>
            </a:p>
          </p:txBody>
        </p:sp>
        <p:sp>
          <p:nvSpPr>
            <p:cNvPr id="128" name="Rectangle: Rounded Corners 127">
              <a:extLst>
                <a:ext uri="{FF2B5EF4-FFF2-40B4-BE49-F238E27FC236}">
                  <a16:creationId xmlns:a16="http://schemas.microsoft.com/office/drawing/2014/main" id="{59959170-21A5-428A-826A-94677A277026}"/>
                </a:ext>
              </a:extLst>
            </p:cNvPr>
            <p:cNvSpPr/>
            <p:nvPr/>
          </p:nvSpPr>
          <p:spPr>
            <a:xfrm rot="16200000">
              <a:off x="10270861" y="5506635"/>
              <a:ext cx="718705" cy="226509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latin typeface="Kanit" panose="00000500000000000000" pitchFamily="2" charset="-34"/>
                  <a:cs typeface="Kanit" panose="00000500000000000000" pitchFamily="2" charset="-34"/>
                </a:rPr>
                <a:t>GPIO27</a:t>
              </a:r>
              <a:endParaRPr lang="th-TH" sz="1200" b="1" dirty="0">
                <a:latin typeface="Kanit" panose="00000500000000000000" pitchFamily="2" charset="-34"/>
                <a:cs typeface="Kanit" panose="00000500000000000000" pitchFamily="2" charset="-34"/>
              </a:endParaRPr>
            </a:p>
          </p:txBody>
        </p:sp>
        <p:sp>
          <p:nvSpPr>
            <p:cNvPr id="129" name="Rectangle: Rounded Corners 128">
              <a:extLst>
                <a:ext uri="{FF2B5EF4-FFF2-40B4-BE49-F238E27FC236}">
                  <a16:creationId xmlns:a16="http://schemas.microsoft.com/office/drawing/2014/main" id="{5A39B0A2-C1D6-4E80-B91D-9E22E0381040}"/>
                </a:ext>
              </a:extLst>
            </p:cNvPr>
            <p:cNvSpPr/>
            <p:nvPr/>
          </p:nvSpPr>
          <p:spPr>
            <a:xfrm rot="16200000">
              <a:off x="9936456" y="5512516"/>
              <a:ext cx="718707" cy="229185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latin typeface="Kanit" panose="00000500000000000000" pitchFamily="2" charset="-34"/>
                  <a:cs typeface="Kanit" panose="00000500000000000000" pitchFamily="2" charset="-34"/>
                </a:rPr>
                <a:t>GPIO26</a:t>
              </a:r>
              <a:endParaRPr lang="th-TH" sz="1200" b="1" dirty="0">
                <a:latin typeface="Kanit" panose="00000500000000000000" pitchFamily="2" charset="-34"/>
                <a:cs typeface="Kanit" panose="00000500000000000000" pitchFamily="2" charset="-34"/>
              </a:endParaRPr>
            </a:p>
          </p:txBody>
        </p:sp>
        <p:sp>
          <p:nvSpPr>
            <p:cNvPr id="130" name="Rectangle: Rounded Corners 129">
              <a:extLst>
                <a:ext uri="{FF2B5EF4-FFF2-40B4-BE49-F238E27FC236}">
                  <a16:creationId xmlns:a16="http://schemas.microsoft.com/office/drawing/2014/main" id="{D5AAB5B3-6713-495E-B650-F20DBADE7AD5}"/>
                </a:ext>
              </a:extLst>
            </p:cNvPr>
            <p:cNvSpPr/>
            <p:nvPr/>
          </p:nvSpPr>
          <p:spPr>
            <a:xfrm>
              <a:off x="1378736" y="5359805"/>
              <a:ext cx="1049621" cy="176100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latin typeface="Kanit" panose="00000500000000000000" pitchFamily="2" charset="-34"/>
                  <a:cs typeface="Kanit" panose="00000500000000000000" pitchFamily="2" charset="-34"/>
                </a:rPr>
                <a:t>LED BUITIN</a:t>
              </a:r>
              <a:endParaRPr lang="th-TH" sz="1200" b="1" dirty="0">
                <a:latin typeface="Kanit" panose="00000500000000000000" pitchFamily="2" charset="-34"/>
                <a:cs typeface="Kanit" panose="00000500000000000000" pitchFamily="2" charset="-34"/>
              </a:endParaRPr>
            </a:p>
          </p:txBody>
        </p: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8BE656ED-CA48-4A35-B589-5B70885301C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03168" y="3711303"/>
              <a:ext cx="212935" cy="0"/>
            </a:xfrm>
            <a:prstGeom prst="line">
              <a:avLst/>
            </a:prstGeom>
            <a:ln w="19050">
              <a:solidFill>
                <a:schemeClr val="tx1">
                  <a:lumMod val="95000"/>
                  <a:lumOff val="5000"/>
                </a:scheme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309958C3-56B6-4DEA-975F-6D108566424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03167" y="3711303"/>
              <a:ext cx="3049" cy="1744411"/>
            </a:xfrm>
            <a:prstGeom prst="line">
              <a:avLst/>
            </a:prstGeom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A63DEF9F-B37A-4746-850C-79F645C7A0B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28357" y="5451513"/>
              <a:ext cx="1077860" cy="0"/>
            </a:xfrm>
            <a:prstGeom prst="line">
              <a:avLst/>
            </a:prstGeom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Rectangle: Rounded Corners 137">
              <a:extLst>
                <a:ext uri="{FF2B5EF4-FFF2-40B4-BE49-F238E27FC236}">
                  <a16:creationId xmlns:a16="http://schemas.microsoft.com/office/drawing/2014/main" id="{5355C64F-E91D-483E-A526-CA69BC1F98DE}"/>
                </a:ext>
              </a:extLst>
            </p:cNvPr>
            <p:cNvSpPr/>
            <p:nvPr/>
          </p:nvSpPr>
          <p:spPr>
            <a:xfrm>
              <a:off x="423745" y="5354432"/>
              <a:ext cx="905324" cy="181473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latin typeface="Kanit" panose="00000500000000000000" pitchFamily="2" charset="-34"/>
                  <a:cs typeface="Kanit" panose="00000500000000000000" pitchFamily="2" charset="-34"/>
                </a:rPr>
                <a:t>GPIO2</a:t>
              </a:r>
              <a:endParaRPr lang="th-TH" sz="1200" b="1" dirty="0">
                <a:latin typeface="Kanit" panose="00000500000000000000" pitchFamily="2" charset="-34"/>
                <a:cs typeface="Kanit" panose="00000500000000000000" pitchFamily="2" charset="-34"/>
              </a:endParaRPr>
            </a:p>
          </p:txBody>
        </p:sp>
        <p:sp>
          <p:nvSpPr>
            <p:cNvPr id="148" name="Rectangle: Rounded Corners 147">
              <a:extLst>
                <a:ext uri="{FF2B5EF4-FFF2-40B4-BE49-F238E27FC236}">
                  <a16:creationId xmlns:a16="http://schemas.microsoft.com/office/drawing/2014/main" id="{190FA7C6-9BEA-42B3-8D6D-713F5FFCCA85}"/>
                </a:ext>
              </a:extLst>
            </p:cNvPr>
            <p:cNvSpPr/>
            <p:nvPr/>
          </p:nvSpPr>
          <p:spPr>
            <a:xfrm>
              <a:off x="1451910" y="1824528"/>
              <a:ext cx="984557" cy="490776"/>
            </a:xfrm>
            <a:prstGeom prst="roundRect">
              <a:avLst>
                <a:gd name="adj" fmla="val 6062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latin typeface="Kanit" panose="00000500000000000000" pitchFamily="2" charset="-34"/>
                  <a:cs typeface="Kanit" panose="00000500000000000000" pitchFamily="2" charset="-34"/>
                </a:rPr>
                <a:t>BATTERY MONITOR</a:t>
              </a:r>
              <a:endParaRPr lang="th-TH" sz="1200" b="1" dirty="0">
                <a:latin typeface="Kanit" panose="00000500000000000000" pitchFamily="2" charset="-34"/>
                <a:cs typeface="Kanit" panose="00000500000000000000" pitchFamily="2" charset="-34"/>
              </a:endParaRPr>
            </a:p>
          </p:txBody>
        </p:sp>
        <p:sp>
          <p:nvSpPr>
            <p:cNvPr id="150" name="Rectangle: Rounded Corners 149">
              <a:extLst>
                <a:ext uri="{FF2B5EF4-FFF2-40B4-BE49-F238E27FC236}">
                  <a16:creationId xmlns:a16="http://schemas.microsoft.com/office/drawing/2014/main" id="{51976A82-01EC-4C76-AAE5-48B874DDA1D6}"/>
                </a:ext>
              </a:extLst>
            </p:cNvPr>
            <p:cNvSpPr/>
            <p:nvPr/>
          </p:nvSpPr>
          <p:spPr>
            <a:xfrm>
              <a:off x="422156" y="1822680"/>
              <a:ext cx="976476" cy="216217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latin typeface="Kanit" panose="00000500000000000000" pitchFamily="2" charset="-34"/>
                  <a:cs typeface="Kanit" panose="00000500000000000000" pitchFamily="2" charset="-34"/>
                </a:rPr>
                <a:t>GPIO33</a:t>
              </a:r>
              <a:endParaRPr lang="th-TH" sz="1200" b="1" dirty="0">
                <a:latin typeface="Kanit" panose="00000500000000000000" pitchFamily="2" charset="-34"/>
                <a:cs typeface="Kanit" panose="00000500000000000000" pitchFamily="2" charset="-34"/>
              </a:endParaRPr>
            </a:p>
          </p:txBody>
        </p:sp>
        <p:sp>
          <p:nvSpPr>
            <p:cNvPr id="152" name="Rectangle: Rounded Corners 151">
              <a:extLst>
                <a:ext uri="{FF2B5EF4-FFF2-40B4-BE49-F238E27FC236}">
                  <a16:creationId xmlns:a16="http://schemas.microsoft.com/office/drawing/2014/main" id="{6EDEABDF-B543-4165-B75E-9397255A676E}"/>
                </a:ext>
              </a:extLst>
            </p:cNvPr>
            <p:cNvSpPr/>
            <p:nvPr/>
          </p:nvSpPr>
          <p:spPr>
            <a:xfrm>
              <a:off x="272407" y="1354492"/>
              <a:ext cx="2311871" cy="1053516"/>
            </a:xfrm>
            <a:prstGeom prst="roundRect">
              <a:avLst>
                <a:gd name="adj" fmla="val 4600"/>
              </a:avLst>
            </a:prstGeom>
            <a:noFill/>
            <a:ln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>
                <a:ln>
                  <a:solidFill>
                    <a:srgbClr val="FF0000"/>
                  </a:solidFill>
                </a:ln>
              </a:endParaRPr>
            </a:p>
          </p:txBody>
        </p:sp>
        <p:sp>
          <p:nvSpPr>
            <p:cNvPr id="153" name="Rectangle: Rounded Corners 152">
              <a:extLst>
                <a:ext uri="{FF2B5EF4-FFF2-40B4-BE49-F238E27FC236}">
                  <a16:creationId xmlns:a16="http://schemas.microsoft.com/office/drawing/2014/main" id="{AF6AB445-FF62-4FD7-B0EB-59B460631DC8}"/>
                </a:ext>
              </a:extLst>
            </p:cNvPr>
            <p:cNvSpPr/>
            <p:nvPr/>
          </p:nvSpPr>
          <p:spPr>
            <a:xfrm>
              <a:off x="419765" y="2096938"/>
              <a:ext cx="978867" cy="216217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latin typeface="Kanit" panose="00000500000000000000" pitchFamily="2" charset="-34"/>
                  <a:cs typeface="Kanit" panose="00000500000000000000" pitchFamily="2" charset="-34"/>
                </a:rPr>
                <a:t>ADC5</a:t>
              </a:r>
              <a:endParaRPr lang="th-TH" sz="1200" b="1" dirty="0">
                <a:latin typeface="Kanit" panose="00000500000000000000" pitchFamily="2" charset="-34"/>
                <a:cs typeface="Kanit" panose="00000500000000000000" pitchFamily="2" charset="-34"/>
              </a:endParaRPr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6C1B8DEA-34F7-4A43-A08B-40EF2B389BB8}"/>
                </a:ext>
              </a:extLst>
            </p:cNvPr>
            <p:cNvSpPr txBox="1"/>
            <p:nvPr/>
          </p:nvSpPr>
          <p:spPr>
            <a:xfrm>
              <a:off x="336725" y="1417481"/>
              <a:ext cx="211054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latin typeface="Kanit" panose="00000500000000000000" pitchFamily="2" charset="-34"/>
                  <a:cs typeface="Kanit" panose="00000500000000000000" pitchFamily="2" charset="-34"/>
                </a:rPr>
                <a:t>Voltage divider (R1=R2=22K)</a:t>
              </a:r>
            </a:p>
            <a:p>
              <a:pPr algn="ctr"/>
              <a:r>
                <a:rPr lang="en-US" sz="1000" b="1" dirty="0">
                  <a:latin typeface="Kanit" panose="00000500000000000000" pitchFamily="2" charset="-34"/>
                  <a:cs typeface="Kanit" panose="00000500000000000000" pitchFamily="2" charset="-34"/>
                </a:rPr>
                <a:t>** VBAT = VBAT / 2 **</a:t>
              </a:r>
              <a:endParaRPr lang="th-TH" sz="1000" b="1" dirty="0">
                <a:latin typeface="Kanit" panose="00000500000000000000" pitchFamily="2" charset="-34"/>
                <a:cs typeface="Kanit" panose="00000500000000000000" pitchFamily="2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23063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4" descr="Home - KBIDE - IDE for everyone.">
            <a:extLst>
              <a:ext uri="{FF2B5EF4-FFF2-40B4-BE49-F238E27FC236}">
                <a16:creationId xmlns:a16="http://schemas.microsoft.com/office/drawing/2014/main" id="{4D64A34C-D885-47FC-AFD1-57B58C3677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1623" y="40496"/>
            <a:ext cx="1331833" cy="609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6498000"/>
            <a:ext cx="12192000" cy="360000"/>
            <a:chOff x="0" y="6498000"/>
            <a:chExt cx="12192000" cy="360000"/>
          </a:xfrm>
        </p:grpSpPr>
        <p:sp>
          <p:nvSpPr>
            <p:cNvPr id="6" name="Rectangle 5"/>
            <p:cNvSpPr/>
            <p:nvPr/>
          </p:nvSpPr>
          <p:spPr>
            <a:xfrm>
              <a:off x="0" y="6498000"/>
              <a:ext cx="7200000" cy="360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7" name="Rectangle 6"/>
            <p:cNvSpPr/>
            <p:nvPr/>
          </p:nvSpPr>
          <p:spPr>
            <a:xfrm>
              <a:off x="7200000" y="6498000"/>
              <a:ext cx="4992000" cy="36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  <p:grpSp>
        <p:nvGrpSpPr>
          <p:cNvPr id="8" name="Group 82"/>
          <p:cNvGrpSpPr/>
          <p:nvPr/>
        </p:nvGrpSpPr>
        <p:grpSpPr>
          <a:xfrm>
            <a:off x="0" y="6211275"/>
            <a:ext cx="12192000" cy="646725"/>
            <a:chOff x="0" y="6498000"/>
            <a:chExt cx="12192000" cy="360000"/>
          </a:xfrm>
        </p:grpSpPr>
        <p:sp>
          <p:nvSpPr>
            <p:cNvPr id="10" name="Rectangle 83"/>
            <p:cNvSpPr/>
            <p:nvPr/>
          </p:nvSpPr>
          <p:spPr>
            <a:xfrm>
              <a:off x="0" y="6498000"/>
              <a:ext cx="7200000" cy="360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>
                <a:latin typeface="Kanit Light" panose="00000400000000000000" pitchFamily="2" charset="-34"/>
                <a:cs typeface="Kanit Light" panose="00000400000000000000" pitchFamily="2" charset="-34"/>
              </a:endParaRPr>
            </a:p>
          </p:txBody>
        </p:sp>
        <p:sp>
          <p:nvSpPr>
            <p:cNvPr id="12" name="Rectangle 84"/>
            <p:cNvSpPr/>
            <p:nvPr/>
          </p:nvSpPr>
          <p:spPr>
            <a:xfrm>
              <a:off x="7200000" y="6498000"/>
              <a:ext cx="4992000" cy="360000"/>
            </a:xfrm>
            <a:prstGeom prst="rect">
              <a:avLst/>
            </a:prstGeom>
            <a:solidFill>
              <a:srgbClr val="FE7E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>
                <a:latin typeface="Kanit Light" panose="00000400000000000000" pitchFamily="2" charset="-34"/>
                <a:cs typeface="Kanit Light" panose="00000400000000000000" pitchFamily="2" charset="-34"/>
              </a:endParaRPr>
            </a:p>
          </p:txBody>
        </p: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8C247B4A-244B-4BF5-B69E-05EA9AE014A5}"/>
              </a:ext>
            </a:extLst>
          </p:cNvPr>
          <p:cNvSpPr txBox="1">
            <a:spLocks/>
          </p:cNvSpPr>
          <p:nvPr/>
        </p:nvSpPr>
        <p:spPr>
          <a:xfrm>
            <a:off x="141987" y="6146738"/>
            <a:ext cx="4758487" cy="8715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th-TH" sz="2400" b="1" dirty="0">
              <a:solidFill>
                <a:schemeClr val="bg1"/>
              </a:solidFill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CEDF8AB3-CD09-4D92-BBB2-F7EC508128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1986" y="6146737"/>
            <a:ext cx="6762153" cy="871537"/>
          </a:xfrm>
        </p:spPr>
        <p:txBody>
          <a:bodyPr anchor="ctr">
            <a:normAutofit/>
          </a:bodyPr>
          <a:lstStyle/>
          <a:p>
            <a:pPr algn="l"/>
            <a:r>
              <a:rPr lang="en-US" sz="2400" b="1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KB-IDE</a:t>
            </a:r>
            <a:endParaRPr lang="th-TH" sz="2400" b="1" dirty="0">
              <a:solidFill>
                <a:schemeClr val="bg1"/>
              </a:solidFill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C448518-96DF-4E7F-ACA2-AB14A8D8750E}"/>
              </a:ext>
            </a:extLst>
          </p:cNvPr>
          <p:cNvSpPr/>
          <p:nvPr/>
        </p:nvSpPr>
        <p:spPr>
          <a:xfrm>
            <a:off x="141986" y="140517"/>
            <a:ext cx="5954014" cy="516431"/>
          </a:xfrm>
          <a:prstGeom prst="roundRect">
            <a:avLst/>
          </a:prstGeom>
          <a:solidFill>
            <a:srgbClr val="FE7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h-TH" sz="3200" b="1" dirty="0">
                <a:latin typeface="Kanit" panose="00000500000000000000" pitchFamily="2" charset="-34"/>
                <a:cs typeface="Kanit" panose="00000500000000000000" pitchFamily="2" charset="-34"/>
              </a:rPr>
              <a:t>การติดตั้งโปรแกรม </a:t>
            </a:r>
            <a:r>
              <a:rPr lang="en-US" sz="3200" b="1" dirty="0">
                <a:latin typeface="Kanit" panose="00000500000000000000" pitchFamily="2" charset="-34"/>
                <a:cs typeface="Kanit" panose="00000500000000000000" pitchFamily="2" charset="-34"/>
              </a:rPr>
              <a:t>KB-IDE</a:t>
            </a:r>
            <a:endParaRPr lang="th-TH" sz="3200" b="1" dirty="0"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8E0BA0-C4BB-4E3E-B944-5B147D014F55}"/>
              </a:ext>
            </a:extLst>
          </p:cNvPr>
          <p:cNvSpPr txBox="1"/>
          <p:nvPr/>
        </p:nvSpPr>
        <p:spPr>
          <a:xfrm>
            <a:off x="6473708" y="517673"/>
            <a:ext cx="42879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00" dirty="0">
                <a:latin typeface="Kanit" panose="00000500000000000000" pitchFamily="2" charset="-34"/>
                <a:cs typeface="Kanit" panose="00000500000000000000" pitchFamily="2" charset="-34"/>
                <a:hlinkClick r:id="rId3"/>
              </a:rPr>
              <a:t>https://kbide.org/</a:t>
            </a:r>
            <a:endParaRPr lang="th-TH" sz="3200" dirty="0"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704F681-5459-41CD-AAA8-5FBE849D42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0377" y="1121409"/>
            <a:ext cx="9271246" cy="4956569"/>
          </a:xfrm>
          <a:prstGeom prst="rect">
            <a:avLst/>
          </a:prstGeom>
        </p:spPr>
      </p:pic>
      <p:pic>
        <p:nvPicPr>
          <p:cNvPr id="15" name="รูปภาพ 15">
            <a:extLst>
              <a:ext uri="{FF2B5EF4-FFF2-40B4-BE49-F238E27FC236}">
                <a16:creationId xmlns:a16="http://schemas.microsoft.com/office/drawing/2014/main" id="{E23AC183-951B-45D2-A099-1696B106876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1780" y="6251543"/>
            <a:ext cx="606457" cy="60645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B71D017-CD4C-487E-BC3E-D8E83D4707F4}"/>
              </a:ext>
            </a:extLst>
          </p:cNvPr>
          <p:cNvSpPr txBox="1"/>
          <p:nvPr/>
        </p:nvSpPr>
        <p:spPr>
          <a:xfrm>
            <a:off x="11044964" y="6337010"/>
            <a:ext cx="11326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MTB</a:t>
            </a:r>
            <a:endParaRPr lang="th-TH" sz="32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79CE0E0-B85F-4587-96B0-118ECDADDAB9}"/>
              </a:ext>
            </a:extLst>
          </p:cNvPr>
          <p:cNvSpPr txBox="1"/>
          <p:nvPr/>
        </p:nvSpPr>
        <p:spPr>
          <a:xfrm>
            <a:off x="11067672" y="6229288"/>
            <a:ext cx="113269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MICROTECHBEING</a:t>
            </a:r>
            <a:endParaRPr lang="th-TH" sz="8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D6F4771-CAE3-4C8F-B7D2-575F72A38C74}"/>
              </a:ext>
            </a:extLst>
          </p:cNvPr>
          <p:cNvSpPr txBox="1"/>
          <p:nvPr/>
        </p:nvSpPr>
        <p:spPr>
          <a:xfrm>
            <a:off x="7191637" y="6206058"/>
            <a:ext cx="113269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POWERED by</a:t>
            </a:r>
            <a:endParaRPr lang="th-TH" sz="900" b="1" dirty="0">
              <a:solidFill>
                <a:schemeClr val="bg1"/>
              </a:solidFill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229418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0" y="6498000"/>
            <a:ext cx="12192000" cy="360000"/>
            <a:chOff x="0" y="6498000"/>
            <a:chExt cx="12192000" cy="360000"/>
          </a:xfrm>
        </p:grpSpPr>
        <p:sp>
          <p:nvSpPr>
            <p:cNvPr id="6" name="Rectangle 5"/>
            <p:cNvSpPr/>
            <p:nvPr/>
          </p:nvSpPr>
          <p:spPr>
            <a:xfrm>
              <a:off x="0" y="6498000"/>
              <a:ext cx="7200000" cy="360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7" name="Rectangle 6"/>
            <p:cNvSpPr/>
            <p:nvPr/>
          </p:nvSpPr>
          <p:spPr>
            <a:xfrm>
              <a:off x="7200000" y="6498000"/>
              <a:ext cx="4992000" cy="36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  <p:grpSp>
        <p:nvGrpSpPr>
          <p:cNvPr id="8" name="Group 82"/>
          <p:cNvGrpSpPr/>
          <p:nvPr/>
        </p:nvGrpSpPr>
        <p:grpSpPr>
          <a:xfrm>
            <a:off x="0" y="6211275"/>
            <a:ext cx="12192000" cy="646725"/>
            <a:chOff x="0" y="6498000"/>
            <a:chExt cx="12192000" cy="360000"/>
          </a:xfrm>
        </p:grpSpPr>
        <p:sp>
          <p:nvSpPr>
            <p:cNvPr id="10" name="Rectangle 83"/>
            <p:cNvSpPr/>
            <p:nvPr/>
          </p:nvSpPr>
          <p:spPr>
            <a:xfrm>
              <a:off x="0" y="6498000"/>
              <a:ext cx="7200000" cy="360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>
                <a:latin typeface="Kanit Light" panose="00000400000000000000" pitchFamily="2" charset="-34"/>
                <a:cs typeface="Kanit Light" panose="00000400000000000000" pitchFamily="2" charset="-34"/>
              </a:endParaRPr>
            </a:p>
          </p:txBody>
        </p:sp>
        <p:sp>
          <p:nvSpPr>
            <p:cNvPr id="12" name="Rectangle 84"/>
            <p:cNvSpPr/>
            <p:nvPr/>
          </p:nvSpPr>
          <p:spPr>
            <a:xfrm>
              <a:off x="7200000" y="6498000"/>
              <a:ext cx="4992000" cy="360000"/>
            </a:xfrm>
            <a:prstGeom prst="rect">
              <a:avLst/>
            </a:prstGeom>
            <a:solidFill>
              <a:srgbClr val="FE7E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>
                <a:latin typeface="Kanit Light" panose="00000400000000000000" pitchFamily="2" charset="-34"/>
                <a:cs typeface="Kanit Light" panose="00000400000000000000" pitchFamily="2" charset="-34"/>
              </a:endParaRPr>
            </a:p>
          </p:txBody>
        </p: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8C247B4A-244B-4BF5-B69E-05EA9AE014A5}"/>
              </a:ext>
            </a:extLst>
          </p:cNvPr>
          <p:cNvSpPr txBox="1">
            <a:spLocks/>
          </p:cNvSpPr>
          <p:nvPr/>
        </p:nvSpPr>
        <p:spPr>
          <a:xfrm>
            <a:off x="141987" y="6146738"/>
            <a:ext cx="4758487" cy="8715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th-TH" sz="2400" b="1" dirty="0">
              <a:solidFill>
                <a:schemeClr val="bg1"/>
              </a:solidFill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CEDF8AB3-CD09-4D92-BBB2-F7EC508128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1986" y="6146737"/>
            <a:ext cx="6762153" cy="871537"/>
          </a:xfrm>
        </p:spPr>
        <p:txBody>
          <a:bodyPr anchor="ctr">
            <a:normAutofit/>
          </a:bodyPr>
          <a:lstStyle/>
          <a:p>
            <a:pPr algn="l"/>
            <a:r>
              <a:rPr lang="en-US" sz="2400" b="1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KB-IDE</a:t>
            </a:r>
            <a:endParaRPr lang="th-TH" sz="2400" b="1" dirty="0">
              <a:solidFill>
                <a:schemeClr val="bg1"/>
              </a:solidFill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C849026-86A5-4604-9D14-55B5006DF1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006" b="-1"/>
          <a:stretch/>
        </p:blipFill>
        <p:spPr>
          <a:xfrm>
            <a:off x="241176" y="1296522"/>
            <a:ext cx="4073371" cy="344940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3A59F5E-8268-4304-BDDC-7B11328A5312}"/>
              </a:ext>
            </a:extLst>
          </p:cNvPr>
          <p:cNvSpPr txBox="1"/>
          <p:nvPr/>
        </p:nvSpPr>
        <p:spPr>
          <a:xfrm>
            <a:off x="328776" y="4834119"/>
            <a:ext cx="35862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1200" dirty="0">
                <a:latin typeface="Kanit" panose="00000500000000000000" pitchFamily="2" charset="-34"/>
                <a:cs typeface="Kanit" panose="00000500000000000000" pitchFamily="2" charset="-34"/>
              </a:rPr>
              <a:t>เลือก </a:t>
            </a:r>
            <a:r>
              <a:rPr lang="en-US" sz="1200" dirty="0">
                <a:latin typeface="Kanit" panose="00000500000000000000" pitchFamily="2" charset="-34"/>
                <a:cs typeface="Kanit" panose="00000500000000000000" pitchFamily="2" charset="-34"/>
              </a:rPr>
              <a:t>Download </a:t>
            </a:r>
            <a:r>
              <a:rPr lang="th-TH" sz="1200" dirty="0">
                <a:latin typeface="Kanit" panose="00000500000000000000" pitchFamily="2" charset="-34"/>
                <a:cs typeface="Kanit" panose="00000500000000000000" pitchFamily="2" charset="-34"/>
              </a:rPr>
              <a:t>ให้ตรงกับระบบปฏิบัติการของเรา</a:t>
            </a:r>
          </a:p>
          <a:p>
            <a:r>
              <a:rPr lang="th-TH" sz="1200" dirty="0">
                <a:latin typeface="Kanit" panose="00000500000000000000" pitchFamily="2" charset="-34"/>
                <a:cs typeface="Kanit" panose="00000500000000000000" pitchFamily="2" charset="-34"/>
              </a:rPr>
              <a:t>เช่น </a:t>
            </a:r>
            <a:r>
              <a:rPr lang="en-US" sz="1200" dirty="0">
                <a:latin typeface="Kanit" panose="00000500000000000000" pitchFamily="2" charset="-34"/>
                <a:cs typeface="Kanit" panose="00000500000000000000" pitchFamily="2" charset="-34"/>
              </a:rPr>
              <a:t>Windows 10 64bit </a:t>
            </a:r>
            <a:r>
              <a:rPr lang="th-TH" sz="1200" dirty="0">
                <a:latin typeface="Kanit" panose="00000500000000000000" pitchFamily="2" charset="-34"/>
                <a:cs typeface="Kanit" panose="00000500000000000000" pitchFamily="2" charset="-34"/>
              </a:rPr>
              <a:t>ให้เลือก </a:t>
            </a:r>
            <a:r>
              <a:rPr lang="en-US" sz="1200" dirty="0">
                <a:latin typeface="Kanit" panose="00000500000000000000" pitchFamily="2" charset="-34"/>
                <a:cs typeface="Kanit" panose="00000500000000000000" pitchFamily="2" charset="-34"/>
              </a:rPr>
              <a:t>KB-IDE_win64.exe</a:t>
            </a:r>
            <a:endParaRPr lang="th-TH" sz="1200" dirty="0"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61CDF3FA-797B-4497-A129-C065CEEF7E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9099" y="838840"/>
            <a:ext cx="2933351" cy="229094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2B8D31C-A379-477D-8B8E-1882650203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3080" y="838840"/>
            <a:ext cx="2957744" cy="229094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C226F98-BC94-4EDA-B6E3-4034FF96BE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92005" y="3600460"/>
            <a:ext cx="2957743" cy="2290941"/>
          </a:xfrm>
          <a:prstGeom prst="rect">
            <a:avLst/>
          </a:prstGeom>
        </p:spPr>
      </p:pic>
      <p:sp>
        <p:nvSpPr>
          <p:cNvPr id="36" name="Arrow: Right 35">
            <a:extLst>
              <a:ext uri="{FF2B5EF4-FFF2-40B4-BE49-F238E27FC236}">
                <a16:creationId xmlns:a16="http://schemas.microsoft.com/office/drawing/2014/main" id="{7533AC33-8BFF-4292-9D16-F0562F02A627}"/>
              </a:ext>
            </a:extLst>
          </p:cNvPr>
          <p:cNvSpPr/>
          <p:nvPr/>
        </p:nvSpPr>
        <p:spPr>
          <a:xfrm>
            <a:off x="8625843" y="1740175"/>
            <a:ext cx="213405" cy="488272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2C628D90-8A17-4C12-BDDB-9CBC15138CA8}"/>
              </a:ext>
            </a:extLst>
          </p:cNvPr>
          <p:cNvSpPr/>
          <p:nvPr/>
        </p:nvSpPr>
        <p:spPr>
          <a:xfrm rot="5400000">
            <a:off x="10364173" y="3120107"/>
            <a:ext cx="213405" cy="488272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D7CAD780-414D-41AB-8A62-47241BCF293A}"/>
              </a:ext>
            </a:extLst>
          </p:cNvPr>
          <p:cNvSpPr/>
          <p:nvPr/>
        </p:nvSpPr>
        <p:spPr>
          <a:xfrm>
            <a:off x="7891638" y="2299986"/>
            <a:ext cx="435006" cy="43500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Kanit" panose="00000500000000000000" pitchFamily="2" charset="-34"/>
                <a:cs typeface="Kanit" panose="00000500000000000000" pitchFamily="2" charset="-34"/>
              </a:rPr>
              <a:t>1</a:t>
            </a:r>
            <a:endParaRPr lang="th-TH" dirty="0"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557CC1D6-1D60-4695-81AC-C868958056FF}"/>
              </a:ext>
            </a:extLst>
          </p:cNvPr>
          <p:cNvSpPr/>
          <p:nvPr/>
        </p:nvSpPr>
        <p:spPr>
          <a:xfrm>
            <a:off x="11403274" y="2299986"/>
            <a:ext cx="435006" cy="43500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Kanit" panose="00000500000000000000" pitchFamily="2" charset="-34"/>
                <a:cs typeface="Kanit" panose="00000500000000000000" pitchFamily="2" charset="-34"/>
              </a:rPr>
              <a:t>2</a:t>
            </a:r>
            <a:endParaRPr lang="th-TH" dirty="0"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FB150354-DECD-4C5F-8739-C0600A2C7C69}"/>
              </a:ext>
            </a:extLst>
          </p:cNvPr>
          <p:cNvSpPr/>
          <p:nvPr/>
        </p:nvSpPr>
        <p:spPr>
          <a:xfrm>
            <a:off x="11428218" y="5064952"/>
            <a:ext cx="435006" cy="43500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Kanit" panose="00000500000000000000" pitchFamily="2" charset="-34"/>
                <a:cs typeface="Kanit" panose="00000500000000000000" pitchFamily="2" charset="-34"/>
              </a:rPr>
              <a:t>3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4DDD108A-9582-4FDD-AE2C-ED01A5CBD158}"/>
              </a:ext>
            </a:extLst>
          </p:cNvPr>
          <p:cNvSpPr/>
          <p:nvPr/>
        </p:nvSpPr>
        <p:spPr>
          <a:xfrm>
            <a:off x="5529099" y="4122947"/>
            <a:ext cx="3096744" cy="935961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latin typeface="Kanit" panose="00000500000000000000" pitchFamily="2" charset="-34"/>
                <a:cs typeface="Kanit" panose="00000500000000000000" pitchFamily="2" charset="-34"/>
              </a:rPr>
              <a:t>- </a:t>
            </a:r>
            <a:r>
              <a:rPr lang="th-TH" sz="1600" dirty="0">
                <a:latin typeface="Kanit" panose="00000500000000000000" pitchFamily="2" charset="-34"/>
                <a:cs typeface="Kanit" panose="00000500000000000000" pitchFamily="2" charset="-34"/>
              </a:rPr>
              <a:t>หลังจาก </a:t>
            </a:r>
            <a:r>
              <a:rPr lang="en-US" sz="1600" dirty="0">
                <a:latin typeface="Kanit" panose="00000500000000000000" pitchFamily="2" charset="-34"/>
                <a:cs typeface="Kanit" panose="00000500000000000000" pitchFamily="2" charset="-34"/>
              </a:rPr>
              <a:t>Download </a:t>
            </a:r>
            <a:r>
              <a:rPr lang="th-TH" sz="1600" dirty="0">
                <a:latin typeface="Kanit" panose="00000500000000000000" pitchFamily="2" charset="-34"/>
                <a:cs typeface="Kanit" panose="00000500000000000000" pitchFamily="2" charset="-34"/>
              </a:rPr>
              <a:t>เรียบร้อยให้ทำการติดตั้งโปรแกรมได้เลย</a:t>
            </a: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9CD6B289-EC4F-4B63-B4E5-66422300122F}"/>
              </a:ext>
            </a:extLst>
          </p:cNvPr>
          <p:cNvSpPr/>
          <p:nvPr/>
        </p:nvSpPr>
        <p:spPr>
          <a:xfrm>
            <a:off x="141986" y="140517"/>
            <a:ext cx="5954014" cy="516431"/>
          </a:xfrm>
          <a:prstGeom prst="roundRect">
            <a:avLst/>
          </a:prstGeom>
          <a:solidFill>
            <a:srgbClr val="FE7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h-TH" sz="3200" b="1" dirty="0">
                <a:latin typeface="Kanit" panose="00000500000000000000" pitchFamily="2" charset="-34"/>
                <a:cs typeface="Kanit" panose="00000500000000000000" pitchFamily="2" charset="-34"/>
              </a:rPr>
              <a:t>การติดตั้งโปรแกรม </a:t>
            </a:r>
            <a:r>
              <a:rPr lang="en-US" sz="3200" b="1" dirty="0">
                <a:latin typeface="Kanit" panose="00000500000000000000" pitchFamily="2" charset="-34"/>
                <a:cs typeface="Kanit" panose="00000500000000000000" pitchFamily="2" charset="-34"/>
              </a:rPr>
              <a:t>KB-IDE</a:t>
            </a:r>
            <a:endParaRPr lang="th-TH" sz="3200" b="1" dirty="0"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pic>
        <p:nvPicPr>
          <p:cNvPr id="44" name="รูปภาพ 15">
            <a:extLst>
              <a:ext uri="{FF2B5EF4-FFF2-40B4-BE49-F238E27FC236}">
                <a16:creationId xmlns:a16="http://schemas.microsoft.com/office/drawing/2014/main" id="{75E8CF7C-C993-48D8-825C-ED94AC82F3F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1780" y="6251543"/>
            <a:ext cx="606457" cy="606457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7FCC51D2-5999-4D3A-9CD4-686C000D87D9}"/>
              </a:ext>
            </a:extLst>
          </p:cNvPr>
          <p:cNvSpPr txBox="1"/>
          <p:nvPr/>
        </p:nvSpPr>
        <p:spPr>
          <a:xfrm>
            <a:off x="11044964" y="6337010"/>
            <a:ext cx="11326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MTB</a:t>
            </a:r>
            <a:endParaRPr lang="th-TH" sz="32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F4F9B25-4038-4D05-A2BC-2911C380F06F}"/>
              </a:ext>
            </a:extLst>
          </p:cNvPr>
          <p:cNvSpPr txBox="1"/>
          <p:nvPr/>
        </p:nvSpPr>
        <p:spPr>
          <a:xfrm>
            <a:off x="11067672" y="6229288"/>
            <a:ext cx="113269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MICROTECHBEING</a:t>
            </a:r>
            <a:endParaRPr lang="th-TH" sz="8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8F9B37A-EA01-4B01-BD5E-6635B5214AEB}"/>
              </a:ext>
            </a:extLst>
          </p:cNvPr>
          <p:cNvSpPr txBox="1"/>
          <p:nvPr/>
        </p:nvSpPr>
        <p:spPr>
          <a:xfrm>
            <a:off x="7191637" y="6206058"/>
            <a:ext cx="113269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POWERED by</a:t>
            </a:r>
            <a:endParaRPr lang="th-TH" sz="900" b="1" dirty="0">
              <a:solidFill>
                <a:schemeClr val="bg1"/>
              </a:solidFill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pic>
        <p:nvPicPr>
          <p:cNvPr id="48" name="Picture 4" descr="Home - KBIDE - IDE for everyone.">
            <a:extLst>
              <a:ext uri="{FF2B5EF4-FFF2-40B4-BE49-F238E27FC236}">
                <a16:creationId xmlns:a16="http://schemas.microsoft.com/office/drawing/2014/main" id="{E0197ECE-68F2-4BDF-ADF3-C587A5C087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1623" y="40496"/>
            <a:ext cx="1331833" cy="609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9060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0" y="6498000"/>
            <a:ext cx="12192000" cy="360000"/>
            <a:chOff x="0" y="6498000"/>
            <a:chExt cx="12192000" cy="360000"/>
          </a:xfrm>
        </p:grpSpPr>
        <p:sp>
          <p:nvSpPr>
            <p:cNvPr id="6" name="Rectangle 5"/>
            <p:cNvSpPr/>
            <p:nvPr/>
          </p:nvSpPr>
          <p:spPr>
            <a:xfrm>
              <a:off x="0" y="6498000"/>
              <a:ext cx="7200000" cy="360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7" name="Rectangle 6"/>
            <p:cNvSpPr/>
            <p:nvPr/>
          </p:nvSpPr>
          <p:spPr>
            <a:xfrm>
              <a:off x="7200000" y="6498000"/>
              <a:ext cx="4992000" cy="36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  <p:grpSp>
        <p:nvGrpSpPr>
          <p:cNvPr id="8" name="Group 82"/>
          <p:cNvGrpSpPr/>
          <p:nvPr/>
        </p:nvGrpSpPr>
        <p:grpSpPr>
          <a:xfrm>
            <a:off x="0" y="6211275"/>
            <a:ext cx="12192000" cy="646725"/>
            <a:chOff x="0" y="6498000"/>
            <a:chExt cx="12192000" cy="360000"/>
          </a:xfrm>
        </p:grpSpPr>
        <p:sp>
          <p:nvSpPr>
            <p:cNvPr id="10" name="Rectangle 83"/>
            <p:cNvSpPr/>
            <p:nvPr/>
          </p:nvSpPr>
          <p:spPr>
            <a:xfrm>
              <a:off x="0" y="6498000"/>
              <a:ext cx="7200000" cy="360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>
                <a:latin typeface="Kanit Light" panose="00000400000000000000" pitchFamily="2" charset="-34"/>
                <a:cs typeface="Kanit Light" panose="00000400000000000000" pitchFamily="2" charset="-34"/>
              </a:endParaRPr>
            </a:p>
          </p:txBody>
        </p:sp>
        <p:sp>
          <p:nvSpPr>
            <p:cNvPr id="12" name="Rectangle 84"/>
            <p:cNvSpPr/>
            <p:nvPr/>
          </p:nvSpPr>
          <p:spPr>
            <a:xfrm>
              <a:off x="7200000" y="6498000"/>
              <a:ext cx="4992000" cy="360000"/>
            </a:xfrm>
            <a:prstGeom prst="rect">
              <a:avLst/>
            </a:prstGeom>
            <a:solidFill>
              <a:srgbClr val="FE7E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>
                <a:latin typeface="Kanit Light" panose="00000400000000000000" pitchFamily="2" charset="-34"/>
                <a:cs typeface="Kanit Light" panose="00000400000000000000" pitchFamily="2" charset="-34"/>
              </a:endParaRPr>
            </a:p>
          </p:txBody>
        </p: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8C247B4A-244B-4BF5-B69E-05EA9AE014A5}"/>
              </a:ext>
            </a:extLst>
          </p:cNvPr>
          <p:cNvSpPr txBox="1">
            <a:spLocks/>
          </p:cNvSpPr>
          <p:nvPr/>
        </p:nvSpPr>
        <p:spPr>
          <a:xfrm>
            <a:off x="141987" y="6146738"/>
            <a:ext cx="4758487" cy="8715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th-TH" sz="2400" b="1" dirty="0">
              <a:solidFill>
                <a:schemeClr val="bg1"/>
              </a:solidFill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CEDF8AB3-CD09-4D92-BBB2-F7EC508128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1986" y="6146737"/>
            <a:ext cx="6762153" cy="871537"/>
          </a:xfrm>
        </p:spPr>
        <p:txBody>
          <a:bodyPr anchor="ctr">
            <a:normAutofit/>
          </a:bodyPr>
          <a:lstStyle/>
          <a:p>
            <a:pPr algn="l"/>
            <a:r>
              <a:rPr lang="en-US" sz="2400" b="1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KB-IDE</a:t>
            </a:r>
            <a:endParaRPr lang="th-TH" sz="2400" b="1" dirty="0">
              <a:solidFill>
                <a:schemeClr val="bg1"/>
              </a:solidFill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6C6C53E-717F-4ECF-8641-839BCA7BCD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705" y="721485"/>
            <a:ext cx="10190749" cy="5469760"/>
          </a:xfrm>
          <a:prstGeom prst="rect">
            <a:avLst/>
          </a:prstGeom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C2F8BCFB-9CF5-4221-B642-09464AEA7E4C}"/>
              </a:ext>
            </a:extLst>
          </p:cNvPr>
          <p:cNvSpPr/>
          <p:nvPr/>
        </p:nvSpPr>
        <p:spPr>
          <a:xfrm>
            <a:off x="141986" y="140517"/>
            <a:ext cx="5954014" cy="516431"/>
          </a:xfrm>
          <a:prstGeom prst="roundRect">
            <a:avLst/>
          </a:prstGeom>
          <a:solidFill>
            <a:srgbClr val="FE7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h-TH" sz="3200" b="1" dirty="0">
                <a:latin typeface="Kanit" panose="00000500000000000000" pitchFamily="2" charset="-34"/>
                <a:cs typeface="Kanit" panose="00000500000000000000" pitchFamily="2" charset="-34"/>
              </a:rPr>
              <a:t>โปรแกรม </a:t>
            </a:r>
            <a:r>
              <a:rPr lang="en-US" sz="3200" b="1" dirty="0">
                <a:latin typeface="Kanit" panose="00000500000000000000" pitchFamily="2" charset="-34"/>
                <a:cs typeface="Kanit" panose="00000500000000000000" pitchFamily="2" charset="-34"/>
              </a:rPr>
              <a:t>KB-IDE</a:t>
            </a:r>
            <a:endParaRPr lang="th-TH" sz="3200" b="1" dirty="0"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877E83A-E254-4273-9388-FCFEF271EFDA}"/>
              </a:ext>
            </a:extLst>
          </p:cNvPr>
          <p:cNvSpPr/>
          <p:nvPr/>
        </p:nvSpPr>
        <p:spPr>
          <a:xfrm>
            <a:off x="888583" y="1447059"/>
            <a:ext cx="1410734" cy="4447713"/>
          </a:xfrm>
          <a:prstGeom prst="roundRect">
            <a:avLst>
              <a:gd name="adj" fmla="val 7857"/>
            </a:avLst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4CB8728F-6BCF-46C7-932E-89C3B88C1671}"/>
              </a:ext>
            </a:extLst>
          </p:cNvPr>
          <p:cNvSpPr/>
          <p:nvPr/>
        </p:nvSpPr>
        <p:spPr>
          <a:xfrm>
            <a:off x="2104930" y="1013533"/>
            <a:ext cx="2458192" cy="433525"/>
          </a:xfrm>
          <a:prstGeom prst="roundRect">
            <a:avLst>
              <a:gd name="adj" fmla="val 7857"/>
            </a:avLst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4E6F53E8-94CF-4F86-9F51-EC9177BA05CC}"/>
              </a:ext>
            </a:extLst>
          </p:cNvPr>
          <p:cNvSpPr/>
          <p:nvPr/>
        </p:nvSpPr>
        <p:spPr>
          <a:xfrm>
            <a:off x="8178736" y="1013533"/>
            <a:ext cx="2891718" cy="433525"/>
          </a:xfrm>
          <a:prstGeom prst="roundRect">
            <a:avLst>
              <a:gd name="adj" fmla="val 7857"/>
            </a:avLst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C566DF-1113-4E9A-AA9F-70C571B9039E}"/>
              </a:ext>
            </a:extLst>
          </p:cNvPr>
          <p:cNvSpPr txBox="1"/>
          <p:nvPr/>
        </p:nvSpPr>
        <p:spPr>
          <a:xfrm>
            <a:off x="2729855" y="4864963"/>
            <a:ext cx="55787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1. </a:t>
            </a:r>
            <a:r>
              <a:rPr lang="th-TH" sz="2000" dirty="0">
                <a:solidFill>
                  <a:srgbClr val="FF0000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แถบสำหรับเรียกใช้คำสั่งต่างๆในการเขียนโปรแกรม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5F0B385-2D2E-4777-97E4-EB2D7AB08F08}"/>
              </a:ext>
            </a:extLst>
          </p:cNvPr>
          <p:cNvCxnSpPr/>
          <p:nvPr/>
        </p:nvCxnSpPr>
        <p:spPr>
          <a:xfrm flipH="1">
            <a:off x="2432482" y="5042517"/>
            <a:ext cx="297373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E405B4BE-5A3D-423A-B34D-079F984351D4}"/>
              </a:ext>
            </a:extLst>
          </p:cNvPr>
          <p:cNvSpPr txBox="1"/>
          <p:nvPr/>
        </p:nvSpPr>
        <p:spPr>
          <a:xfrm>
            <a:off x="2729855" y="1909471"/>
            <a:ext cx="31172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2. </a:t>
            </a:r>
            <a:r>
              <a:rPr lang="th-TH" sz="2000" dirty="0">
                <a:solidFill>
                  <a:srgbClr val="FF0000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แถบสำหรับเลือกบอร์ด</a:t>
            </a:r>
            <a:r>
              <a:rPr lang="en-US" sz="2000" dirty="0">
                <a:solidFill>
                  <a:srgbClr val="FF0000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, </a:t>
            </a:r>
            <a:r>
              <a:rPr lang="th-TH" sz="2000" dirty="0">
                <a:solidFill>
                  <a:srgbClr val="FF0000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ตั้งค่า และ ส่วนเสริมต่างๆ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3E5C1FD-61AB-4934-A5DB-644166541873}"/>
              </a:ext>
            </a:extLst>
          </p:cNvPr>
          <p:cNvCxnSpPr>
            <a:cxnSpLocks/>
          </p:cNvCxnSpPr>
          <p:nvPr/>
        </p:nvCxnSpPr>
        <p:spPr>
          <a:xfrm flipH="1" flipV="1">
            <a:off x="3947576" y="1538612"/>
            <a:ext cx="1" cy="35658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C379822-EA4C-472D-8FFB-E14F9906A9D5}"/>
              </a:ext>
            </a:extLst>
          </p:cNvPr>
          <p:cNvSpPr txBox="1"/>
          <p:nvPr/>
        </p:nvSpPr>
        <p:spPr>
          <a:xfrm>
            <a:off x="7838983" y="1909471"/>
            <a:ext cx="32980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3. </a:t>
            </a:r>
            <a:r>
              <a:rPr lang="th-TH" sz="2000" dirty="0">
                <a:solidFill>
                  <a:srgbClr val="FF0000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แถบสำหรับการตรวจสอบโค๊ตและอัพโหลดโค๊ตไปที่บอร์ด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9117F02-92F2-4487-997B-48B9DF2B29A7}"/>
              </a:ext>
            </a:extLst>
          </p:cNvPr>
          <p:cNvCxnSpPr>
            <a:cxnSpLocks/>
          </p:cNvCxnSpPr>
          <p:nvPr/>
        </p:nvCxnSpPr>
        <p:spPr>
          <a:xfrm flipH="1" flipV="1">
            <a:off x="9624594" y="1552884"/>
            <a:ext cx="1" cy="35658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รูปภาพ 15">
            <a:extLst>
              <a:ext uri="{FF2B5EF4-FFF2-40B4-BE49-F238E27FC236}">
                <a16:creationId xmlns:a16="http://schemas.microsoft.com/office/drawing/2014/main" id="{E22C6721-EC1E-4EF0-A471-8B716EABE5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1780" y="6251543"/>
            <a:ext cx="606457" cy="606457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9554FF85-D50C-41F5-8BFE-5DC6C08500E8}"/>
              </a:ext>
            </a:extLst>
          </p:cNvPr>
          <p:cNvSpPr txBox="1"/>
          <p:nvPr/>
        </p:nvSpPr>
        <p:spPr>
          <a:xfrm>
            <a:off x="11044964" y="6337010"/>
            <a:ext cx="11326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MTB</a:t>
            </a:r>
            <a:endParaRPr lang="th-TH" sz="32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7B4775E-0FDD-4EA1-A7E7-30A156A71738}"/>
              </a:ext>
            </a:extLst>
          </p:cNvPr>
          <p:cNvSpPr txBox="1"/>
          <p:nvPr/>
        </p:nvSpPr>
        <p:spPr>
          <a:xfrm>
            <a:off x="11067672" y="6229288"/>
            <a:ext cx="113269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MICROTECHBEING</a:t>
            </a:r>
            <a:endParaRPr lang="th-TH" sz="8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B09D970-0B89-4F0C-9EB5-640AE88190C8}"/>
              </a:ext>
            </a:extLst>
          </p:cNvPr>
          <p:cNvSpPr txBox="1"/>
          <p:nvPr/>
        </p:nvSpPr>
        <p:spPr>
          <a:xfrm>
            <a:off x="7191637" y="6206058"/>
            <a:ext cx="113269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POWERED by</a:t>
            </a:r>
            <a:endParaRPr lang="th-TH" sz="900" b="1" dirty="0">
              <a:solidFill>
                <a:schemeClr val="bg1"/>
              </a:solidFill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pic>
        <p:nvPicPr>
          <p:cNvPr id="32" name="Picture 4" descr="Home - KBIDE - IDE for everyone.">
            <a:extLst>
              <a:ext uri="{FF2B5EF4-FFF2-40B4-BE49-F238E27FC236}">
                <a16:creationId xmlns:a16="http://schemas.microsoft.com/office/drawing/2014/main" id="{1576B06D-A739-4664-853C-926EA96A20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1623" y="40496"/>
            <a:ext cx="1331833" cy="609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5481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0" y="6498000"/>
            <a:ext cx="12192000" cy="360000"/>
            <a:chOff x="0" y="6498000"/>
            <a:chExt cx="12192000" cy="360000"/>
          </a:xfrm>
        </p:grpSpPr>
        <p:sp>
          <p:nvSpPr>
            <p:cNvPr id="6" name="Rectangle 5"/>
            <p:cNvSpPr/>
            <p:nvPr/>
          </p:nvSpPr>
          <p:spPr>
            <a:xfrm>
              <a:off x="0" y="6498000"/>
              <a:ext cx="7200000" cy="360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7" name="Rectangle 6"/>
            <p:cNvSpPr/>
            <p:nvPr/>
          </p:nvSpPr>
          <p:spPr>
            <a:xfrm>
              <a:off x="7200000" y="6498000"/>
              <a:ext cx="4992000" cy="36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  <p:grpSp>
        <p:nvGrpSpPr>
          <p:cNvPr id="8" name="Group 82"/>
          <p:cNvGrpSpPr/>
          <p:nvPr/>
        </p:nvGrpSpPr>
        <p:grpSpPr>
          <a:xfrm>
            <a:off x="0" y="6211275"/>
            <a:ext cx="12192000" cy="646725"/>
            <a:chOff x="0" y="6498000"/>
            <a:chExt cx="12192000" cy="360000"/>
          </a:xfrm>
        </p:grpSpPr>
        <p:sp>
          <p:nvSpPr>
            <p:cNvPr id="10" name="Rectangle 83"/>
            <p:cNvSpPr/>
            <p:nvPr/>
          </p:nvSpPr>
          <p:spPr>
            <a:xfrm>
              <a:off x="0" y="6498000"/>
              <a:ext cx="7200000" cy="360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>
                <a:latin typeface="Kanit Light" panose="00000400000000000000" pitchFamily="2" charset="-34"/>
                <a:cs typeface="Kanit Light" panose="00000400000000000000" pitchFamily="2" charset="-34"/>
              </a:endParaRPr>
            </a:p>
          </p:txBody>
        </p:sp>
        <p:sp>
          <p:nvSpPr>
            <p:cNvPr id="12" name="Rectangle 84"/>
            <p:cNvSpPr/>
            <p:nvPr/>
          </p:nvSpPr>
          <p:spPr>
            <a:xfrm>
              <a:off x="7200000" y="6498000"/>
              <a:ext cx="4992000" cy="360000"/>
            </a:xfrm>
            <a:prstGeom prst="rect">
              <a:avLst/>
            </a:prstGeom>
            <a:solidFill>
              <a:srgbClr val="FE7E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>
                <a:latin typeface="Kanit Light" panose="00000400000000000000" pitchFamily="2" charset="-34"/>
                <a:cs typeface="Kanit Light" panose="00000400000000000000" pitchFamily="2" charset="-34"/>
              </a:endParaRPr>
            </a:p>
          </p:txBody>
        </p: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8C247B4A-244B-4BF5-B69E-05EA9AE014A5}"/>
              </a:ext>
            </a:extLst>
          </p:cNvPr>
          <p:cNvSpPr txBox="1">
            <a:spLocks/>
          </p:cNvSpPr>
          <p:nvPr/>
        </p:nvSpPr>
        <p:spPr>
          <a:xfrm>
            <a:off x="141987" y="6146738"/>
            <a:ext cx="4758487" cy="8715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th-TH" sz="2400" b="1" dirty="0">
              <a:solidFill>
                <a:schemeClr val="bg1"/>
              </a:solidFill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CEDF8AB3-CD09-4D92-BBB2-F7EC508128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1986" y="6146737"/>
            <a:ext cx="6762153" cy="871537"/>
          </a:xfrm>
        </p:spPr>
        <p:txBody>
          <a:bodyPr anchor="ctr">
            <a:normAutofit/>
          </a:bodyPr>
          <a:lstStyle/>
          <a:p>
            <a:pPr algn="l"/>
            <a:r>
              <a:rPr lang="en-US" sz="2400" b="1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KB-IDE</a:t>
            </a:r>
            <a:endParaRPr lang="th-TH" sz="2400" b="1" dirty="0">
              <a:solidFill>
                <a:schemeClr val="bg1"/>
              </a:solidFill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C2F8BCFB-9CF5-4221-B642-09464AEA7E4C}"/>
              </a:ext>
            </a:extLst>
          </p:cNvPr>
          <p:cNvSpPr/>
          <p:nvPr/>
        </p:nvSpPr>
        <p:spPr>
          <a:xfrm>
            <a:off x="141986" y="159166"/>
            <a:ext cx="6762153" cy="516431"/>
          </a:xfrm>
          <a:prstGeom prst="roundRect">
            <a:avLst/>
          </a:prstGeom>
          <a:solidFill>
            <a:srgbClr val="FE7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h-TH" sz="3200" b="1" dirty="0">
                <a:latin typeface="Kanit" panose="00000500000000000000" pitchFamily="2" charset="-34"/>
                <a:cs typeface="Kanit" panose="00000500000000000000" pitchFamily="2" charset="-34"/>
              </a:rPr>
              <a:t>การเปลี่ยนรูปแบบการเขียนโปรแกรม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315503D-AA8A-4D85-B9CD-0E5FFC9020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415"/>
          <a:stretch/>
        </p:blipFill>
        <p:spPr>
          <a:xfrm>
            <a:off x="836116" y="675597"/>
            <a:ext cx="10687100" cy="5503409"/>
          </a:xfrm>
          <a:prstGeom prst="rect">
            <a:avLst/>
          </a:prstGeom>
        </p:spPr>
      </p:pic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92001F0E-52DE-424B-A156-83C8042013A2}"/>
              </a:ext>
            </a:extLst>
          </p:cNvPr>
          <p:cNvSpPr/>
          <p:nvPr/>
        </p:nvSpPr>
        <p:spPr>
          <a:xfrm>
            <a:off x="2521230" y="967414"/>
            <a:ext cx="390646" cy="449228"/>
          </a:xfrm>
          <a:prstGeom prst="roundRect">
            <a:avLst>
              <a:gd name="adj" fmla="val 7857"/>
            </a:avLst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F68D57D-6539-41A8-B0DA-925B92FCAD2C}"/>
              </a:ext>
            </a:extLst>
          </p:cNvPr>
          <p:cNvCxnSpPr/>
          <p:nvPr/>
        </p:nvCxnSpPr>
        <p:spPr>
          <a:xfrm>
            <a:off x="2894120" y="1420427"/>
            <a:ext cx="506028" cy="84337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0B4749F5-4362-498B-AA18-35CFEAE79E9D}"/>
              </a:ext>
            </a:extLst>
          </p:cNvPr>
          <p:cNvSpPr/>
          <p:nvPr/>
        </p:nvSpPr>
        <p:spPr>
          <a:xfrm>
            <a:off x="3599999" y="2978072"/>
            <a:ext cx="2605491" cy="1540661"/>
          </a:xfrm>
          <a:prstGeom prst="roundRect">
            <a:avLst>
              <a:gd name="adj" fmla="val 7857"/>
            </a:avLst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1D08DC1A-9288-47FC-95AF-649A38E18A70}"/>
              </a:ext>
            </a:extLst>
          </p:cNvPr>
          <p:cNvSpPr/>
          <p:nvPr/>
        </p:nvSpPr>
        <p:spPr>
          <a:xfrm>
            <a:off x="6205490" y="2956159"/>
            <a:ext cx="2605491" cy="1540661"/>
          </a:xfrm>
          <a:prstGeom prst="roundRect">
            <a:avLst>
              <a:gd name="adj" fmla="val 7857"/>
            </a:avLst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CF5FE5B-C466-4254-8C45-4EDE953429E3}"/>
              </a:ext>
            </a:extLst>
          </p:cNvPr>
          <p:cNvSpPr txBox="1"/>
          <p:nvPr/>
        </p:nvSpPr>
        <p:spPr>
          <a:xfrm>
            <a:off x="3665200" y="4583270"/>
            <a:ext cx="2720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1800" dirty="0">
                <a:solidFill>
                  <a:srgbClr val="FF0000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การเขียนในรูปแบบ </a:t>
            </a:r>
            <a:r>
              <a:rPr lang="en-US" sz="1800" dirty="0">
                <a:solidFill>
                  <a:srgbClr val="FF0000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Blocks</a:t>
            </a:r>
            <a:endParaRPr lang="th-TH" sz="1800" dirty="0">
              <a:solidFill>
                <a:srgbClr val="FF0000"/>
              </a:solidFill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81E412F-40B6-4E1E-AF84-7486157AC232}"/>
              </a:ext>
            </a:extLst>
          </p:cNvPr>
          <p:cNvSpPr txBox="1"/>
          <p:nvPr/>
        </p:nvSpPr>
        <p:spPr>
          <a:xfrm>
            <a:off x="6135748" y="2497889"/>
            <a:ext cx="2727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1800" dirty="0">
                <a:solidFill>
                  <a:srgbClr val="FF0000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การเขียนในรูปแบบ </a:t>
            </a:r>
            <a:r>
              <a:rPr lang="en-US" sz="1800" dirty="0">
                <a:solidFill>
                  <a:srgbClr val="FF0000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Coding</a:t>
            </a:r>
            <a:endParaRPr lang="th-TH" sz="1800" dirty="0">
              <a:solidFill>
                <a:srgbClr val="FF0000"/>
              </a:solidFill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pic>
        <p:nvPicPr>
          <p:cNvPr id="31" name="รูปภาพ 15">
            <a:extLst>
              <a:ext uri="{FF2B5EF4-FFF2-40B4-BE49-F238E27FC236}">
                <a16:creationId xmlns:a16="http://schemas.microsoft.com/office/drawing/2014/main" id="{AD3B8452-78AC-4A4C-93FF-9577E4AB756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1780" y="6251543"/>
            <a:ext cx="606457" cy="606457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929D3704-F275-47CA-9E87-70B6932F7B1A}"/>
              </a:ext>
            </a:extLst>
          </p:cNvPr>
          <p:cNvSpPr txBox="1"/>
          <p:nvPr/>
        </p:nvSpPr>
        <p:spPr>
          <a:xfrm>
            <a:off x="11044964" y="6337010"/>
            <a:ext cx="11326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MTB</a:t>
            </a:r>
            <a:endParaRPr lang="th-TH" sz="32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8ECCC14-D961-4F1F-8728-6017276AEEEB}"/>
              </a:ext>
            </a:extLst>
          </p:cNvPr>
          <p:cNvSpPr txBox="1"/>
          <p:nvPr/>
        </p:nvSpPr>
        <p:spPr>
          <a:xfrm>
            <a:off x="11067672" y="6229288"/>
            <a:ext cx="113269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MICROTECHBEING</a:t>
            </a:r>
            <a:endParaRPr lang="th-TH" sz="8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02500FA-6EE6-453E-ACA4-04FFFAE31B3D}"/>
              </a:ext>
            </a:extLst>
          </p:cNvPr>
          <p:cNvSpPr txBox="1"/>
          <p:nvPr/>
        </p:nvSpPr>
        <p:spPr>
          <a:xfrm>
            <a:off x="7191637" y="6206058"/>
            <a:ext cx="113269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POWERED by</a:t>
            </a:r>
            <a:endParaRPr lang="th-TH" sz="900" b="1" dirty="0">
              <a:solidFill>
                <a:schemeClr val="bg1"/>
              </a:solidFill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pic>
        <p:nvPicPr>
          <p:cNvPr id="36" name="Picture 4" descr="Home - KBIDE - IDE for everyone.">
            <a:extLst>
              <a:ext uri="{FF2B5EF4-FFF2-40B4-BE49-F238E27FC236}">
                <a16:creationId xmlns:a16="http://schemas.microsoft.com/office/drawing/2014/main" id="{16F9373D-DD3D-4263-855A-289561A54F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1623" y="40496"/>
            <a:ext cx="1331833" cy="609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9142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0" y="6498000"/>
            <a:ext cx="12192000" cy="360000"/>
            <a:chOff x="0" y="6498000"/>
            <a:chExt cx="12192000" cy="360000"/>
          </a:xfrm>
        </p:grpSpPr>
        <p:sp>
          <p:nvSpPr>
            <p:cNvPr id="6" name="Rectangle 5"/>
            <p:cNvSpPr/>
            <p:nvPr/>
          </p:nvSpPr>
          <p:spPr>
            <a:xfrm>
              <a:off x="0" y="6498000"/>
              <a:ext cx="7200000" cy="360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7" name="Rectangle 6"/>
            <p:cNvSpPr/>
            <p:nvPr/>
          </p:nvSpPr>
          <p:spPr>
            <a:xfrm>
              <a:off x="7200000" y="6498000"/>
              <a:ext cx="4992000" cy="36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  <p:grpSp>
        <p:nvGrpSpPr>
          <p:cNvPr id="8" name="Group 82"/>
          <p:cNvGrpSpPr/>
          <p:nvPr/>
        </p:nvGrpSpPr>
        <p:grpSpPr>
          <a:xfrm>
            <a:off x="0" y="6211275"/>
            <a:ext cx="12192000" cy="646725"/>
            <a:chOff x="0" y="6498000"/>
            <a:chExt cx="12192000" cy="360000"/>
          </a:xfrm>
        </p:grpSpPr>
        <p:sp>
          <p:nvSpPr>
            <p:cNvPr id="10" name="Rectangle 83"/>
            <p:cNvSpPr/>
            <p:nvPr/>
          </p:nvSpPr>
          <p:spPr>
            <a:xfrm>
              <a:off x="0" y="6498000"/>
              <a:ext cx="7200000" cy="360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>
                <a:latin typeface="Kanit Light" panose="00000400000000000000" pitchFamily="2" charset="-34"/>
                <a:cs typeface="Kanit Light" panose="00000400000000000000" pitchFamily="2" charset="-34"/>
              </a:endParaRPr>
            </a:p>
          </p:txBody>
        </p:sp>
        <p:sp>
          <p:nvSpPr>
            <p:cNvPr id="12" name="Rectangle 84"/>
            <p:cNvSpPr/>
            <p:nvPr/>
          </p:nvSpPr>
          <p:spPr>
            <a:xfrm>
              <a:off x="7200000" y="6498000"/>
              <a:ext cx="4992000" cy="360000"/>
            </a:xfrm>
            <a:prstGeom prst="rect">
              <a:avLst/>
            </a:prstGeom>
            <a:solidFill>
              <a:srgbClr val="FE7E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>
                <a:latin typeface="Kanit Light" panose="00000400000000000000" pitchFamily="2" charset="-34"/>
                <a:cs typeface="Kanit Light" panose="00000400000000000000" pitchFamily="2" charset="-34"/>
              </a:endParaRPr>
            </a:p>
          </p:txBody>
        </p: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8C247B4A-244B-4BF5-B69E-05EA9AE014A5}"/>
              </a:ext>
            </a:extLst>
          </p:cNvPr>
          <p:cNvSpPr txBox="1">
            <a:spLocks/>
          </p:cNvSpPr>
          <p:nvPr/>
        </p:nvSpPr>
        <p:spPr>
          <a:xfrm>
            <a:off x="141987" y="6146738"/>
            <a:ext cx="4758487" cy="8715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th-TH" sz="2400" b="1" dirty="0">
              <a:solidFill>
                <a:schemeClr val="bg1"/>
              </a:solidFill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CEDF8AB3-CD09-4D92-BBB2-F7EC508128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1986" y="6146737"/>
            <a:ext cx="6762153" cy="871537"/>
          </a:xfrm>
        </p:spPr>
        <p:txBody>
          <a:bodyPr anchor="ctr">
            <a:normAutofit/>
          </a:bodyPr>
          <a:lstStyle/>
          <a:p>
            <a:pPr algn="l"/>
            <a:r>
              <a:rPr lang="en-US" sz="2400" b="1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KB-IDE</a:t>
            </a:r>
            <a:endParaRPr lang="th-TH" sz="2400" b="1" dirty="0">
              <a:solidFill>
                <a:schemeClr val="bg1"/>
              </a:solidFill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C2F8BCFB-9CF5-4221-B642-09464AEA7E4C}"/>
              </a:ext>
            </a:extLst>
          </p:cNvPr>
          <p:cNvSpPr/>
          <p:nvPr/>
        </p:nvSpPr>
        <p:spPr>
          <a:xfrm>
            <a:off x="141986" y="140517"/>
            <a:ext cx="6906884" cy="516431"/>
          </a:xfrm>
          <a:prstGeom prst="roundRect">
            <a:avLst/>
          </a:prstGeom>
          <a:solidFill>
            <a:srgbClr val="FE7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h-TH" b="1" dirty="0">
                <a:latin typeface="Kanit" panose="00000500000000000000" pitchFamily="2" charset="-34"/>
                <a:cs typeface="Kanit" panose="00000500000000000000" pitchFamily="2" charset="-34"/>
              </a:rPr>
              <a:t>ติดตั้งบอร์ด </a:t>
            </a:r>
            <a:r>
              <a:rPr lang="en-US" b="1" dirty="0">
                <a:latin typeface="Kanit" panose="00000500000000000000" pitchFamily="2" charset="-34"/>
                <a:cs typeface="Kanit" panose="00000500000000000000" pitchFamily="2" charset="-34"/>
              </a:rPr>
              <a:t>Generic ESP32 </a:t>
            </a:r>
            <a:r>
              <a:rPr lang="en-US" b="1" dirty="0" err="1">
                <a:latin typeface="Kanit" panose="00000500000000000000" pitchFamily="2" charset="-34"/>
                <a:cs typeface="Kanit" panose="00000500000000000000" pitchFamily="2" charset="-34"/>
              </a:rPr>
              <a:t>Wroom</a:t>
            </a:r>
            <a:endParaRPr lang="th-TH" b="1" dirty="0"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5CF7E9-9B20-4D58-A983-52A7ACDA7D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513" y="902045"/>
            <a:ext cx="9157411" cy="514895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74F42C7-AFFD-4290-8FFD-01E2D4C8D3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085" t="21232" r="18396" b="36648"/>
          <a:stretch/>
        </p:blipFill>
        <p:spPr>
          <a:xfrm>
            <a:off x="9773158" y="109710"/>
            <a:ext cx="2276856" cy="71805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A91523E-E8FD-4754-BF45-A91AE649C52E}"/>
              </a:ext>
            </a:extLst>
          </p:cNvPr>
          <p:cNvSpPr txBox="1"/>
          <p:nvPr/>
        </p:nvSpPr>
        <p:spPr>
          <a:xfrm>
            <a:off x="9949623" y="817361"/>
            <a:ext cx="19239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1200" dirty="0">
                <a:solidFill>
                  <a:srgbClr val="FF0000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คลิกที่เมนู </a:t>
            </a:r>
            <a:r>
              <a:rPr lang="en-US" sz="1200" dirty="0">
                <a:solidFill>
                  <a:srgbClr val="FF0000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Board Manager</a:t>
            </a:r>
            <a:endParaRPr lang="th-TH" sz="1200" dirty="0">
              <a:solidFill>
                <a:srgbClr val="FF0000"/>
              </a:solidFill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CD87326-FD79-45A7-8071-3AB6A5501D59}"/>
              </a:ext>
            </a:extLst>
          </p:cNvPr>
          <p:cNvSpPr/>
          <p:nvPr/>
        </p:nvSpPr>
        <p:spPr>
          <a:xfrm>
            <a:off x="6219104" y="3316588"/>
            <a:ext cx="417916" cy="43518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B06F1E13-DB73-4DDD-8F71-51162C2D10FF}"/>
              </a:ext>
            </a:extLst>
          </p:cNvPr>
          <p:cNvSpPr/>
          <p:nvPr/>
        </p:nvSpPr>
        <p:spPr>
          <a:xfrm rot="10800000">
            <a:off x="6676700" y="3316584"/>
            <a:ext cx="2806224" cy="435187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77B146F9-7E1C-477F-9D9C-92CF76110D4E}"/>
              </a:ext>
            </a:extLst>
          </p:cNvPr>
          <p:cNvSpPr/>
          <p:nvPr/>
        </p:nvSpPr>
        <p:spPr>
          <a:xfrm>
            <a:off x="9578867" y="3175149"/>
            <a:ext cx="2471147" cy="718058"/>
          </a:xfrm>
          <a:prstGeom prst="roundRect">
            <a:avLst>
              <a:gd name="adj" fmla="val 1007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h-TH" sz="1600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คลิ๊กเพื่อ </a:t>
            </a:r>
            <a:r>
              <a:rPr lang="en-US" sz="1600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Download </a:t>
            </a:r>
            <a:r>
              <a:rPr lang="th-TH" sz="1600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บอร์ด</a:t>
            </a:r>
            <a:endParaRPr lang="en-US" sz="1600" dirty="0">
              <a:solidFill>
                <a:schemeClr val="bg1"/>
              </a:solidFill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1326BCE-3D56-40F8-9858-8473487C8BDA}"/>
              </a:ext>
            </a:extLst>
          </p:cNvPr>
          <p:cNvSpPr/>
          <p:nvPr/>
        </p:nvSpPr>
        <p:spPr>
          <a:xfrm>
            <a:off x="9265421" y="189824"/>
            <a:ext cx="435006" cy="43500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Kanit" panose="00000500000000000000" pitchFamily="2" charset="-34"/>
                <a:cs typeface="Kanit" panose="00000500000000000000" pitchFamily="2" charset="-34"/>
              </a:rPr>
              <a:t>1</a:t>
            </a:r>
            <a:endParaRPr lang="th-TH" dirty="0"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pic>
        <p:nvPicPr>
          <p:cNvPr id="26" name="รูปภาพ 15">
            <a:extLst>
              <a:ext uri="{FF2B5EF4-FFF2-40B4-BE49-F238E27FC236}">
                <a16:creationId xmlns:a16="http://schemas.microsoft.com/office/drawing/2014/main" id="{0F9FCC52-28A6-45A3-9DF4-6475DC2AA6C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1780" y="6251543"/>
            <a:ext cx="606457" cy="606457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1838138D-24E7-4C1A-905C-4CEE956552FC}"/>
              </a:ext>
            </a:extLst>
          </p:cNvPr>
          <p:cNvSpPr txBox="1"/>
          <p:nvPr/>
        </p:nvSpPr>
        <p:spPr>
          <a:xfrm>
            <a:off x="11044964" y="6337010"/>
            <a:ext cx="11326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MTB</a:t>
            </a:r>
            <a:endParaRPr lang="th-TH" sz="32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44E4DEB-A970-478A-A562-B948F0C9C8A2}"/>
              </a:ext>
            </a:extLst>
          </p:cNvPr>
          <p:cNvSpPr txBox="1"/>
          <p:nvPr/>
        </p:nvSpPr>
        <p:spPr>
          <a:xfrm>
            <a:off x="11067672" y="6229288"/>
            <a:ext cx="113269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MICROTECHBEING</a:t>
            </a:r>
            <a:endParaRPr lang="th-TH" sz="8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5861095-DE68-4037-A51B-693733CB04BF}"/>
              </a:ext>
            </a:extLst>
          </p:cNvPr>
          <p:cNvSpPr txBox="1"/>
          <p:nvPr/>
        </p:nvSpPr>
        <p:spPr>
          <a:xfrm>
            <a:off x="7191637" y="6206058"/>
            <a:ext cx="113269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POWERED by</a:t>
            </a:r>
            <a:endParaRPr lang="th-TH" sz="900" b="1" dirty="0">
              <a:solidFill>
                <a:schemeClr val="bg1"/>
              </a:solidFill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202925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0" y="6498000"/>
            <a:ext cx="12192000" cy="360000"/>
            <a:chOff x="0" y="6498000"/>
            <a:chExt cx="12192000" cy="360000"/>
          </a:xfrm>
        </p:grpSpPr>
        <p:sp>
          <p:nvSpPr>
            <p:cNvPr id="6" name="Rectangle 5"/>
            <p:cNvSpPr/>
            <p:nvPr/>
          </p:nvSpPr>
          <p:spPr>
            <a:xfrm>
              <a:off x="0" y="6498000"/>
              <a:ext cx="7200000" cy="360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7" name="Rectangle 6"/>
            <p:cNvSpPr/>
            <p:nvPr/>
          </p:nvSpPr>
          <p:spPr>
            <a:xfrm>
              <a:off x="7200000" y="6498000"/>
              <a:ext cx="4992000" cy="36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  <p:grpSp>
        <p:nvGrpSpPr>
          <p:cNvPr id="8" name="Group 82"/>
          <p:cNvGrpSpPr/>
          <p:nvPr/>
        </p:nvGrpSpPr>
        <p:grpSpPr>
          <a:xfrm>
            <a:off x="0" y="6211275"/>
            <a:ext cx="12192000" cy="646725"/>
            <a:chOff x="0" y="6498000"/>
            <a:chExt cx="12192000" cy="360000"/>
          </a:xfrm>
        </p:grpSpPr>
        <p:sp>
          <p:nvSpPr>
            <p:cNvPr id="10" name="Rectangle 83"/>
            <p:cNvSpPr/>
            <p:nvPr/>
          </p:nvSpPr>
          <p:spPr>
            <a:xfrm>
              <a:off x="0" y="6498000"/>
              <a:ext cx="7200000" cy="360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>
                <a:latin typeface="Kanit Light" panose="00000400000000000000" pitchFamily="2" charset="-34"/>
                <a:cs typeface="Kanit Light" panose="00000400000000000000" pitchFamily="2" charset="-34"/>
              </a:endParaRPr>
            </a:p>
          </p:txBody>
        </p:sp>
        <p:sp>
          <p:nvSpPr>
            <p:cNvPr id="12" name="Rectangle 84"/>
            <p:cNvSpPr/>
            <p:nvPr/>
          </p:nvSpPr>
          <p:spPr>
            <a:xfrm>
              <a:off x="7200000" y="6498000"/>
              <a:ext cx="4992000" cy="360000"/>
            </a:xfrm>
            <a:prstGeom prst="rect">
              <a:avLst/>
            </a:prstGeom>
            <a:solidFill>
              <a:srgbClr val="FE7E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>
                <a:latin typeface="Kanit Light" panose="00000400000000000000" pitchFamily="2" charset="-34"/>
                <a:cs typeface="Kanit Light" panose="00000400000000000000" pitchFamily="2" charset="-34"/>
              </a:endParaRPr>
            </a:p>
          </p:txBody>
        </p: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8C247B4A-244B-4BF5-B69E-05EA9AE014A5}"/>
              </a:ext>
            </a:extLst>
          </p:cNvPr>
          <p:cNvSpPr txBox="1">
            <a:spLocks/>
          </p:cNvSpPr>
          <p:nvPr/>
        </p:nvSpPr>
        <p:spPr>
          <a:xfrm>
            <a:off x="141987" y="6146738"/>
            <a:ext cx="4758487" cy="8715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th-TH" sz="2400" b="1" dirty="0">
              <a:solidFill>
                <a:schemeClr val="bg1"/>
              </a:solidFill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CEDF8AB3-CD09-4D92-BBB2-F7EC508128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1986" y="6146737"/>
            <a:ext cx="6762153" cy="871537"/>
          </a:xfrm>
        </p:spPr>
        <p:txBody>
          <a:bodyPr anchor="ctr">
            <a:normAutofit/>
          </a:bodyPr>
          <a:lstStyle/>
          <a:p>
            <a:pPr algn="l"/>
            <a:r>
              <a:rPr lang="en-US" sz="2400" b="1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KB-IDE</a:t>
            </a:r>
            <a:endParaRPr lang="th-TH" sz="2400" b="1" dirty="0">
              <a:solidFill>
                <a:schemeClr val="bg1"/>
              </a:solidFill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C2F8BCFB-9CF5-4221-B642-09464AEA7E4C}"/>
              </a:ext>
            </a:extLst>
          </p:cNvPr>
          <p:cNvSpPr/>
          <p:nvPr/>
        </p:nvSpPr>
        <p:spPr>
          <a:xfrm>
            <a:off x="141986" y="140517"/>
            <a:ext cx="6906884" cy="516431"/>
          </a:xfrm>
          <a:prstGeom prst="roundRect">
            <a:avLst/>
          </a:prstGeom>
          <a:solidFill>
            <a:srgbClr val="FE7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h-TH" b="1" dirty="0">
                <a:latin typeface="Kanit" panose="00000500000000000000" pitchFamily="2" charset="-34"/>
                <a:cs typeface="Kanit" panose="00000500000000000000" pitchFamily="2" charset="-34"/>
              </a:rPr>
              <a:t>การเลือกบอร์ดที่จะใช้เขียนโปรแกรม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6CEE122-3415-4BCD-8179-5DF7D95B75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085" t="21232" r="18396" b="36648"/>
          <a:stretch/>
        </p:blipFill>
        <p:spPr>
          <a:xfrm>
            <a:off x="9773158" y="109710"/>
            <a:ext cx="2276856" cy="71805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70D54E0-A954-4291-A7D6-0590A9C09BA9}"/>
              </a:ext>
            </a:extLst>
          </p:cNvPr>
          <p:cNvSpPr txBox="1"/>
          <p:nvPr/>
        </p:nvSpPr>
        <p:spPr>
          <a:xfrm>
            <a:off x="9949623" y="817361"/>
            <a:ext cx="19239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1200" dirty="0">
                <a:solidFill>
                  <a:srgbClr val="FF0000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คลิกที่เมนู </a:t>
            </a:r>
            <a:r>
              <a:rPr lang="en-US" sz="1200" dirty="0">
                <a:solidFill>
                  <a:srgbClr val="FF0000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Board Manager</a:t>
            </a:r>
            <a:endParaRPr lang="th-TH" sz="1200" dirty="0">
              <a:solidFill>
                <a:srgbClr val="FF0000"/>
              </a:solidFill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693457B-1B77-46E0-A0F1-08873A9EFC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60" y="902020"/>
            <a:ext cx="9305838" cy="4999645"/>
          </a:xfrm>
          <a:prstGeom prst="rect">
            <a:avLst/>
          </a:prstGeom>
        </p:spPr>
      </p:pic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552D6C29-1B92-4F70-9946-26D46A418EF6}"/>
              </a:ext>
            </a:extLst>
          </p:cNvPr>
          <p:cNvSpPr/>
          <p:nvPr/>
        </p:nvSpPr>
        <p:spPr>
          <a:xfrm>
            <a:off x="9478497" y="3497803"/>
            <a:ext cx="2653416" cy="2377176"/>
          </a:xfrm>
          <a:prstGeom prst="roundRect">
            <a:avLst>
              <a:gd name="adj" fmla="val 5676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h-TH" sz="1600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เลือกบอร์ดเป็น </a:t>
            </a:r>
            <a:endParaRPr lang="en-US" sz="1600" dirty="0">
              <a:solidFill>
                <a:schemeClr val="bg1"/>
              </a:solidFill>
              <a:latin typeface="Kanit" panose="00000500000000000000" pitchFamily="2" charset="-34"/>
              <a:cs typeface="Kanit" panose="00000500000000000000" pitchFamily="2" charset="-34"/>
            </a:endParaRPr>
          </a:p>
          <a:p>
            <a:pPr marL="171450" indent="-171450">
              <a:buFontTx/>
              <a:buChar char="-"/>
            </a:pPr>
            <a:r>
              <a:rPr lang="en-US" sz="1600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Generic ESP32 </a:t>
            </a:r>
            <a:r>
              <a:rPr lang="en-US" sz="1600" dirty="0" err="1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Wroom</a:t>
            </a:r>
            <a:endParaRPr lang="en-US" sz="1600" dirty="0">
              <a:solidFill>
                <a:schemeClr val="bg1"/>
              </a:solidFill>
              <a:latin typeface="Kanit" panose="00000500000000000000" pitchFamily="2" charset="-34"/>
              <a:cs typeface="Kanit" panose="00000500000000000000" pitchFamily="2" charset="-34"/>
            </a:endParaRPr>
          </a:p>
          <a:p>
            <a:pPr marL="171450" indent="-171450">
              <a:buFontTx/>
              <a:buChar char="-"/>
            </a:pPr>
            <a:r>
              <a:rPr lang="en-US" sz="1600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ESP32 DOIT DEVKIT V2</a:t>
            </a:r>
          </a:p>
          <a:p>
            <a:r>
              <a:rPr lang="th-TH" sz="1600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อย่างใดอย่างหนึง</a:t>
            </a:r>
          </a:p>
          <a:p>
            <a:r>
              <a:rPr lang="en-US" sz="1600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-------------------------</a:t>
            </a:r>
            <a:endParaRPr lang="th-TH" sz="1600" dirty="0">
              <a:solidFill>
                <a:schemeClr val="bg1"/>
              </a:solidFill>
              <a:latin typeface="Kanit" panose="00000500000000000000" pitchFamily="2" charset="-34"/>
              <a:cs typeface="Kanit" panose="00000500000000000000" pitchFamily="2" charset="-34"/>
            </a:endParaRPr>
          </a:p>
          <a:p>
            <a:r>
              <a:rPr lang="en-US" sz="1600" u="sng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**</a:t>
            </a:r>
            <a:r>
              <a:rPr lang="th-TH" sz="1600" u="sng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แนะนำ</a:t>
            </a:r>
          </a:p>
          <a:p>
            <a:r>
              <a:rPr lang="en-US" sz="1600" b="1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Generic ESP32 </a:t>
            </a:r>
            <a:r>
              <a:rPr lang="en-US" sz="1600" b="1" dirty="0" err="1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Wroom</a:t>
            </a:r>
            <a:endParaRPr lang="en-US" sz="1600" b="1" dirty="0">
              <a:solidFill>
                <a:schemeClr val="bg1"/>
              </a:solidFill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61C5D1A-F9DE-4906-A7A2-EE44D0600AAE}"/>
              </a:ext>
            </a:extLst>
          </p:cNvPr>
          <p:cNvSpPr/>
          <p:nvPr/>
        </p:nvSpPr>
        <p:spPr>
          <a:xfrm>
            <a:off x="9260994" y="157404"/>
            <a:ext cx="435006" cy="43500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Kanit" panose="00000500000000000000" pitchFamily="2" charset="-34"/>
                <a:cs typeface="Kanit" panose="00000500000000000000" pitchFamily="2" charset="-34"/>
              </a:rPr>
              <a:t>1</a:t>
            </a:r>
            <a:endParaRPr lang="th-TH" dirty="0"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pic>
        <p:nvPicPr>
          <p:cNvPr id="21" name="รูปภาพ 15">
            <a:extLst>
              <a:ext uri="{FF2B5EF4-FFF2-40B4-BE49-F238E27FC236}">
                <a16:creationId xmlns:a16="http://schemas.microsoft.com/office/drawing/2014/main" id="{9B90ACD1-2483-4580-9CBC-F97FFA81237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1780" y="6251543"/>
            <a:ext cx="606457" cy="60645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DC5940A-917A-40E9-8105-36E4950F94C8}"/>
              </a:ext>
            </a:extLst>
          </p:cNvPr>
          <p:cNvSpPr txBox="1"/>
          <p:nvPr/>
        </p:nvSpPr>
        <p:spPr>
          <a:xfrm>
            <a:off x="11044964" y="6337010"/>
            <a:ext cx="11326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MTB</a:t>
            </a:r>
            <a:endParaRPr lang="th-TH" sz="32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9509B41-A05B-4F77-BE74-8916C50B61DE}"/>
              </a:ext>
            </a:extLst>
          </p:cNvPr>
          <p:cNvSpPr txBox="1"/>
          <p:nvPr/>
        </p:nvSpPr>
        <p:spPr>
          <a:xfrm>
            <a:off x="11067672" y="6229288"/>
            <a:ext cx="113269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MICROTECHBEING</a:t>
            </a:r>
            <a:endParaRPr lang="th-TH" sz="8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45CC2AE-F30C-463E-A97C-111DEB793308}"/>
              </a:ext>
            </a:extLst>
          </p:cNvPr>
          <p:cNvSpPr txBox="1"/>
          <p:nvPr/>
        </p:nvSpPr>
        <p:spPr>
          <a:xfrm>
            <a:off x="7191637" y="6206058"/>
            <a:ext cx="113269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POWERED by</a:t>
            </a:r>
            <a:endParaRPr lang="th-TH" sz="900" b="1" dirty="0">
              <a:solidFill>
                <a:schemeClr val="bg1"/>
              </a:solidFill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A5A4F32F-962B-4241-8F50-69F6FB4FF010}"/>
              </a:ext>
            </a:extLst>
          </p:cNvPr>
          <p:cNvSpPr/>
          <p:nvPr/>
        </p:nvSpPr>
        <p:spPr>
          <a:xfrm rot="10800000">
            <a:off x="2947358" y="4438656"/>
            <a:ext cx="6500466" cy="435005"/>
          </a:xfrm>
          <a:prstGeom prst="rightArrow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838468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0" y="6498000"/>
            <a:ext cx="12192000" cy="360000"/>
            <a:chOff x="0" y="6498000"/>
            <a:chExt cx="12192000" cy="360000"/>
          </a:xfrm>
        </p:grpSpPr>
        <p:sp>
          <p:nvSpPr>
            <p:cNvPr id="6" name="Rectangle 5"/>
            <p:cNvSpPr/>
            <p:nvPr/>
          </p:nvSpPr>
          <p:spPr>
            <a:xfrm>
              <a:off x="0" y="6498000"/>
              <a:ext cx="7200000" cy="360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7" name="Rectangle 6"/>
            <p:cNvSpPr/>
            <p:nvPr/>
          </p:nvSpPr>
          <p:spPr>
            <a:xfrm>
              <a:off x="7200000" y="6498000"/>
              <a:ext cx="4992000" cy="36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  <p:grpSp>
        <p:nvGrpSpPr>
          <p:cNvPr id="8" name="Group 82"/>
          <p:cNvGrpSpPr/>
          <p:nvPr/>
        </p:nvGrpSpPr>
        <p:grpSpPr>
          <a:xfrm>
            <a:off x="0" y="6211275"/>
            <a:ext cx="12192000" cy="646725"/>
            <a:chOff x="0" y="6498000"/>
            <a:chExt cx="12192000" cy="360000"/>
          </a:xfrm>
        </p:grpSpPr>
        <p:sp>
          <p:nvSpPr>
            <p:cNvPr id="10" name="Rectangle 83"/>
            <p:cNvSpPr/>
            <p:nvPr/>
          </p:nvSpPr>
          <p:spPr>
            <a:xfrm>
              <a:off x="0" y="6498000"/>
              <a:ext cx="7200000" cy="360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>
                <a:latin typeface="Kanit Light" panose="00000400000000000000" pitchFamily="2" charset="-34"/>
                <a:cs typeface="Kanit Light" panose="00000400000000000000" pitchFamily="2" charset="-34"/>
              </a:endParaRPr>
            </a:p>
          </p:txBody>
        </p:sp>
        <p:sp>
          <p:nvSpPr>
            <p:cNvPr id="12" name="Rectangle 84"/>
            <p:cNvSpPr/>
            <p:nvPr/>
          </p:nvSpPr>
          <p:spPr>
            <a:xfrm>
              <a:off x="7200000" y="6498000"/>
              <a:ext cx="4992000" cy="360000"/>
            </a:xfrm>
            <a:prstGeom prst="rect">
              <a:avLst/>
            </a:prstGeom>
            <a:solidFill>
              <a:srgbClr val="FE7E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>
                <a:latin typeface="Kanit Light" panose="00000400000000000000" pitchFamily="2" charset="-34"/>
                <a:cs typeface="Kanit Light" panose="00000400000000000000" pitchFamily="2" charset="-34"/>
              </a:endParaRPr>
            </a:p>
          </p:txBody>
        </p: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8C247B4A-244B-4BF5-B69E-05EA9AE014A5}"/>
              </a:ext>
            </a:extLst>
          </p:cNvPr>
          <p:cNvSpPr txBox="1">
            <a:spLocks/>
          </p:cNvSpPr>
          <p:nvPr/>
        </p:nvSpPr>
        <p:spPr>
          <a:xfrm>
            <a:off x="141987" y="6146738"/>
            <a:ext cx="4758487" cy="8715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th-TH" sz="2400" b="1" dirty="0">
              <a:solidFill>
                <a:schemeClr val="bg1"/>
              </a:solidFill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CEDF8AB3-CD09-4D92-BBB2-F7EC508128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1986" y="6146737"/>
            <a:ext cx="6762153" cy="871537"/>
          </a:xfrm>
        </p:spPr>
        <p:txBody>
          <a:bodyPr anchor="ctr">
            <a:normAutofit/>
          </a:bodyPr>
          <a:lstStyle/>
          <a:p>
            <a:pPr algn="l"/>
            <a:r>
              <a:rPr lang="en-US" sz="2400" b="1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KB-IDE</a:t>
            </a:r>
            <a:endParaRPr lang="th-TH" sz="2400" b="1" dirty="0">
              <a:solidFill>
                <a:schemeClr val="bg1"/>
              </a:solidFill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C2F8BCFB-9CF5-4221-B642-09464AEA7E4C}"/>
              </a:ext>
            </a:extLst>
          </p:cNvPr>
          <p:cNvSpPr/>
          <p:nvPr/>
        </p:nvSpPr>
        <p:spPr>
          <a:xfrm>
            <a:off x="141986" y="140517"/>
            <a:ext cx="6906884" cy="516431"/>
          </a:xfrm>
          <a:prstGeom prst="roundRect">
            <a:avLst/>
          </a:prstGeom>
          <a:solidFill>
            <a:srgbClr val="FE7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h-TH" b="1" dirty="0">
                <a:latin typeface="Kanit" panose="00000500000000000000" pitchFamily="2" charset="-34"/>
                <a:cs typeface="Kanit" panose="00000500000000000000" pitchFamily="2" charset="-34"/>
              </a:rPr>
              <a:t>การติดตั้ง </a:t>
            </a:r>
            <a:r>
              <a:rPr lang="en-US" b="1" dirty="0">
                <a:latin typeface="Kanit" panose="00000500000000000000" pitchFamily="2" charset="-34"/>
                <a:cs typeface="Kanit" panose="00000500000000000000" pitchFamily="2" charset="-34"/>
              </a:rPr>
              <a:t>Plugin </a:t>
            </a:r>
            <a:endParaRPr lang="th-TH" b="1" dirty="0"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pic>
        <p:nvPicPr>
          <p:cNvPr id="21" name="รูปภาพ 15">
            <a:extLst>
              <a:ext uri="{FF2B5EF4-FFF2-40B4-BE49-F238E27FC236}">
                <a16:creationId xmlns:a16="http://schemas.microsoft.com/office/drawing/2014/main" id="{9B90ACD1-2483-4580-9CBC-F97FFA81237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1780" y="6251543"/>
            <a:ext cx="606457" cy="60645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DC5940A-917A-40E9-8105-36E4950F94C8}"/>
              </a:ext>
            </a:extLst>
          </p:cNvPr>
          <p:cNvSpPr txBox="1"/>
          <p:nvPr/>
        </p:nvSpPr>
        <p:spPr>
          <a:xfrm>
            <a:off x="11044964" y="6337010"/>
            <a:ext cx="11326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MTB</a:t>
            </a:r>
            <a:endParaRPr lang="th-TH" sz="32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9509B41-A05B-4F77-BE74-8916C50B61DE}"/>
              </a:ext>
            </a:extLst>
          </p:cNvPr>
          <p:cNvSpPr txBox="1"/>
          <p:nvPr/>
        </p:nvSpPr>
        <p:spPr>
          <a:xfrm>
            <a:off x="11067672" y="6229288"/>
            <a:ext cx="113269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MICROTECHBEING</a:t>
            </a:r>
            <a:endParaRPr lang="th-TH" sz="8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45CC2AE-F30C-463E-A97C-111DEB793308}"/>
              </a:ext>
            </a:extLst>
          </p:cNvPr>
          <p:cNvSpPr txBox="1"/>
          <p:nvPr/>
        </p:nvSpPr>
        <p:spPr>
          <a:xfrm>
            <a:off x="7191637" y="6206058"/>
            <a:ext cx="113269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POWERED by</a:t>
            </a:r>
            <a:endParaRPr lang="th-TH" sz="900" b="1" dirty="0">
              <a:solidFill>
                <a:schemeClr val="bg1"/>
              </a:solidFill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366C52-51F2-448C-9AF8-CF356F96DFC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293" t="23904" r="11115" b="9047"/>
          <a:stretch/>
        </p:blipFill>
        <p:spPr>
          <a:xfrm>
            <a:off x="9734295" y="85432"/>
            <a:ext cx="2354580" cy="737599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E2E6823F-2066-4253-9CDE-5C3B3BDB948B}"/>
              </a:ext>
            </a:extLst>
          </p:cNvPr>
          <p:cNvSpPr txBox="1"/>
          <p:nvPr/>
        </p:nvSpPr>
        <p:spPr>
          <a:xfrm>
            <a:off x="9949623" y="817361"/>
            <a:ext cx="19495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1200" dirty="0">
                <a:solidFill>
                  <a:srgbClr val="FF0000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คลิกที่เมนู </a:t>
            </a:r>
            <a:r>
              <a:rPr lang="en-US" sz="1200" dirty="0">
                <a:solidFill>
                  <a:srgbClr val="FF0000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Plugin Manager</a:t>
            </a:r>
            <a:endParaRPr lang="th-TH" sz="1200" dirty="0">
              <a:solidFill>
                <a:srgbClr val="FF0000"/>
              </a:solidFill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308604E1-9ECF-40CE-986F-60070487326F}"/>
              </a:ext>
            </a:extLst>
          </p:cNvPr>
          <p:cNvSpPr/>
          <p:nvPr/>
        </p:nvSpPr>
        <p:spPr>
          <a:xfrm>
            <a:off x="9260994" y="157404"/>
            <a:ext cx="435006" cy="43500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Kanit" panose="00000500000000000000" pitchFamily="2" charset="-34"/>
                <a:cs typeface="Kanit" panose="00000500000000000000" pitchFamily="2" charset="-34"/>
              </a:rPr>
              <a:t>1</a:t>
            </a:r>
            <a:endParaRPr lang="th-TH" dirty="0"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16A623-BE4F-4D37-BD18-847880F566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874" y="817361"/>
            <a:ext cx="9601200" cy="5248389"/>
          </a:xfrm>
          <a:prstGeom prst="rect">
            <a:avLst/>
          </a:prstGeom>
        </p:spPr>
      </p:pic>
      <p:sp>
        <p:nvSpPr>
          <p:cNvPr id="27" name="Oval 26">
            <a:extLst>
              <a:ext uri="{FF2B5EF4-FFF2-40B4-BE49-F238E27FC236}">
                <a16:creationId xmlns:a16="http://schemas.microsoft.com/office/drawing/2014/main" id="{4CB888B0-BD37-4287-AA5A-7F8538106F18}"/>
              </a:ext>
            </a:extLst>
          </p:cNvPr>
          <p:cNvSpPr/>
          <p:nvPr/>
        </p:nvSpPr>
        <p:spPr>
          <a:xfrm>
            <a:off x="7757982" y="3609551"/>
            <a:ext cx="417916" cy="43518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F9D6F737-8B83-414B-8F6F-607D7530E13E}"/>
              </a:ext>
            </a:extLst>
          </p:cNvPr>
          <p:cNvSpPr/>
          <p:nvPr/>
        </p:nvSpPr>
        <p:spPr>
          <a:xfrm rot="10800000">
            <a:off x="8222013" y="3598327"/>
            <a:ext cx="1512282" cy="435187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C08BF4D7-E320-43E6-BA46-A0FBE45C5FC9}"/>
              </a:ext>
            </a:extLst>
          </p:cNvPr>
          <p:cNvSpPr/>
          <p:nvPr/>
        </p:nvSpPr>
        <p:spPr>
          <a:xfrm>
            <a:off x="9766363" y="3468115"/>
            <a:ext cx="2322512" cy="718058"/>
          </a:xfrm>
          <a:prstGeom prst="roundRect">
            <a:avLst>
              <a:gd name="adj" fmla="val 1007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h-TH" sz="1400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คลิ๊กเพื่อ </a:t>
            </a:r>
            <a:r>
              <a:rPr lang="en-US" sz="1400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Download</a:t>
            </a:r>
          </a:p>
          <a:p>
            <a:r>
              <a:rPr lang="en-US" sz="1400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Servo Plugin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EF5BD253-534C-4B80-A69F-07695FF45843}"/>
              </a:ext>
            </a:extLst>
          </p:cNvPr>
          <p:cNvSpPr/>
          <p:nvPr/>
        </p:nvSpPr>
        <p:spPr>
          <a:xfrm>
            <a:off x="9766363" y="2050377"/>
            <a:ext cx="2354580" cy="903247"/>
          </a:xfrm>
          <a:prstGeom prst="roundRect">
            <a:avLst>
              <a:gd name="adj" fmla="val 10072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h-TH" sz="1400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ในช่องค้นหาให้พิมหา </a:t>
            </a:r>
            <a:r>
              <a:rPr lang="en-US" sz="1400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“Servo” </a:t>
            </a:r>
            <a:r>
              <a:rPr lang="th-TH" sz="1400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แล้วกด </a:t>
            </a:r>
            <a:r>
              <a:rPr lang="en-US" sz="1400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Enter </a:t>
            </a:r>
            <a:r>
              <a:rPr lang="th-TH" sz="1400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จะแสดง </a:t>
            </a:r>
            <a:r>
              <a:rPr lang="en-US" sz="1400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Plugin </a:t>
            </a:r>
            <a:r>
              <a:rPr lang="th-TH" sz="1400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ขึ้นมา</a:t>
            </a:r>
            <a:endParaRPr lang="en-US" sz="1400" dirty="0">
              <a:solidFill>
                <a:schemeClr val="bg1"/>
              </a:solidFill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84C47DD2-7BED-4EE0-9157-6A0AE707CB5B}"/>
              </a:ext>
            </a:extLst>
          </p:cNvPr>
          <p:cNvSpPr/>
          <p:nvPr/>
        </p:nvSpPr>
        <p:spPr>
          <a:xfrm rot="10800000">
            <a:off x="6096000" y="2409903"/>
            <a:ext cx="3600000" cy="175873"/>
          </a:xfrm>
          <a:prstGeom prst="rightArrow">
            <a:avLst/>
          </a:prstGeom>
          <a:solidFill>
            <a:srgbClr val="2035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4B68A1E3-429E-400E-8EF4-BFA3A37B3841}"/>
              </a:ext>
            </a:extLst>
          </p:cNvPr>
          <p:cNvSpPr/>
          <p:nvPr/>
        </p:nvSpPr>
        <p:spPr>
          <a:xfrm>
            <a:off x="9766363" y="4472898"/>
            <a:ext cx="2354580" cy="1567741"/>
          </a:xfrm>
          <a:prstGeom prst="roundRect">
            <a:avLst>
              <a:gd name="adj" fmla="val 10072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Plugin </a:t>
            </a:r>
            <a:r>
              <a:rPr lang="th-TH" sz="1800" b="1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ที่จำเป็น</a:t>
            </a:r>
          </a:p>
          <a:p>
            <a:r>
              <a:rPr lang="en-US" sz="1600" b="1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----------------------</a:t>
            </a:r>
            <a:endParaRPr lang="th-TH" sz="1600" b="1" dirty="0">
              <a:solidFill>
                <a:schemeClr val="bg1"/>
              </a:solidFill>
              <a:latin typeface="Kanit" panose="00000500000000000000" pitchFamily="2" charset="-34"/>
              <a:cs typeface="Kanit" panose="00000500000000000000" pitchFamily="2" charset="-34"/>
            </a:endParaRPr>
          </a:p>
          <a:p>
            <a:pPr marL="285750" indent="-285750">
              <a:buFontTx/>
              <a:buChar char="-"/>
            </a:pPr>
            <a:r>
              <a:rPr lang="en-US" sz="1600" dirty="0" err="1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Blynk</a:t>
            </a:r>
            <a:endParaRPr lang="en-US" sz="1600" dirty="0">
              <a:solidFill>
                <a:schemeClr val="bg1"/>
              </a:solidFill>
              <a:latin typeface="Kanit" panose="00000500000000000000" pitchFamily="2" charset="-34"/>
              <a:cs typeface="Kanit" panose="00000500000000000000" pitchFamily="2" charset="-34"/>
            </a:endParaRPr>
          </a:p>
          <a:p>
            <a:pPr marL="285750" indent="-285750">
              <a:buFontTx/>
              <a:buChar char="-"/>
            </a:pPr>
            <a:r>
              <a:rPr lang="en-US" sz="1600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Servo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L298</a:t>
            </a:r>
          </a:p>
        </p:txBody>
      </p:sp>
    </p:spTree>
    <p:extLst>
      <p:ext uri="{BB962C8B-B14F-4D97-AF65-F5344CB8AC3E}">
        <p14:creationId xmlns:p14="http://schemas.microsoft.com/office/powerpoint/2010/main" val="4068158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8351505-5242-44C9-ACF1-56638B81EF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954" y="1019814"/>
            <a:ext cx="9282761" cy="4699519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0" y="6498000"/>
            <a:ext cx="12192000" cy="360000"/>
            <a:chOff x="0" y="6498000"/>
            <a:chExt cx="12192000" cy="360000"/>
          </a:xfrm>
        </p:grpSpPr>
        <p:sp>
          <p:nvSpPr>
            <p:cNvPr id="6" name="Rectangle 5"/>
            <p:cNvSpPr/>
            <p:nvPr/>
          </p:nvSpPr>
          <p:spPr>
            <a:xfrm>
              <a:off x="0" y="6498000"/>
              <a:ext cx="7200000" cy="360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7" name="Rectangle 6"/>
            <p:cNvSpPr/>
            <p:nvPr/>
          </p:nvSpPr>
          <p:spPr>
            <a:xfrm>
              <a:off x="7200000" y="6498000"/>
              <a:ext cx="4992000" cy="36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  <p:grpSp>
        <p:nvGrpSpPr>
          <p:cNvPr id="8" name="Group 82"/>
          <p:cNvGrpSpPr/>
          <p:nvPr/>
        </p:nvGrpSpPr>
        <p:grpSpPr>
          <a:xfrm>
            <a:off x="0" y="6211275"/>
            <a:ext cx="12192000" cy="646725"/>
            <a:chOff x="0" y="6498000"/>
            <a:chExt cx="12192000" cy="360000"/>
          </a:xfrm>
        </p:grpSpPr>
        <p:sp>
          <p:nvSpPr>
            <p:cNvPr id="10" name="Rectangle 83"/>
            <p:cNvSpPr/>
            <p:nvPr/>
          </p:nvSpPr>
          <p:spPr>
            <a:xfrm>
              <a:off x="0" y="6498000"/>
              <a:ext cx="7200000" cy="360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>
                <a:latin typeface="Kanit Light" panose="00000400000000000000" pitchFamily="2" charset="-34"/>
                <a:cs typeface="Kanit Light" panose="00000400000000000000" pitchFamily="2" charset="-34"/>
              </a:endParaRPr>
            </a:p>
          </p:txBody>
        </p:sp>
        <p:sp>
          <p:nvSpPr>
            <p:cNvPr id="12" name="Rectangle 84"/>
            <p:cNvSpPr/>
            <p:nvPr/>
          </p:nvSpPr>
          <p:spPr>
            <a:xfrm>
              <a:off x="7200000" y="6498000"/>
              <a:ext cx="4992000" cy="360000"/>
            </a:xfrm>
            <a:prstGeom prst="rect">
              <a:avLst/>
            </a:prstGeom>
            <a:solidFill>
              <a:srgbClr val="FE7E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>
                <a:latin typeface="Kanit Light" panose="00000400000000000000" pitchFamily="2" charset="-34"/>
                <a:cs typeface="Kanit Light" panose="00000400000000000000" pitchFamily="2" charset="-34"/>
              </a:endParaRPr>
            </a:p>
          </p:txBody>
        </p: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8C247B4A-244B-4BF5-B69E-05EA9AE014A5}"/>
              </a:ext>
            </a:extLst>
          </p:cNvPr>
          <p:cNvSpPr txBox="1">
            <a:spLocks/>
          </p:cNvSpPr>
          <p:nvPr/>
        </p:nvSpPr>
        <p:spPr>
          <a:xfrm>
            <a:off x="141987" y="6146738"/>
            <a:ext cx="4758487" cy="8715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th-TH" sz="2400" b="1" dirty="0">
              <a:solidFill>
                <a:schemeClr val="bg1"/>
              </a:solidFill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CEDF8AB3-CD09-4D92-BBB2-F7EC508128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1986" y="6146737"/>
            <a:ext cx="6762153" cy="871537"/>
          </a:xfrm>
        </p:spPr>
        <p:txBody>
          <a:bodyPr anchor="ctr">
            <a:normAutofit/>
          </a:bodyPr>
          <a:lstStyle/>
          <a:p>
            <a:pPr algn="l"/>
            <a:r>
              <a:rPr lang="en-US" sz="2400" b="1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KB-IDE</a:t>
            </a:r>
            <a:endParaRPr lang="th-TH" sz="2400" b="1" dirty="0">
              <a:solidFill>
                <a:schemeClr val="bg1"/>
              </a:solidFill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C2F8BCFB-9CF5-4221-B642-09464AEA7E4C}"/>
              </a:ext>
            </a:extLst>
          </p:cNvPr>
          <p:cNvSpPr/>
          <p:nvPr/>
        </p:nvSpPr>
        <p:spPr>
          <a:xfrm>
            <a:off x="141986" y="140517"/>
            <a:ext cx="6906884" cy="516431"/>
          </a:xfrm>
          <a:prstGeom prst="roundRect">
            <a:avLst/>
          </a:prstGeom>
          <a:solidFill>
            <a:srgbClr val="FE7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h-TH" b="1" dirty="0">
                <a:latin typeface="Kanit" panose="00000500000000000000" pitchFamily="2" charset="-34"/>
                <a:cs typeface="Kanit" panose="00000500000000000000" pitchFamily="2" charset="-34"/>
              </a:rPr>
              <a:t>การติดตั้ง </a:t>
            </a:r>
            <a:r>
              <a:rPr lang="en-US" b="1" dirty="0">
                <a:latin typeface="Kanit" panose="00000500000000000000" pitchFamily="2" charset="-34"/>
                <a:cs typeface="Kanit" panose="00000500000000000000" pitchFamily="2" charset="-34"/>
              </a:rPr>
              <a:t>Plugin </a:t>
            </a:r>
            <a:r>
              <a:rPr lang="en-US" sz="2000" b="1" dirty="0">
                <a:latin typeface="Kanit" panose="00000500000000000000" pitchFamily="2" charset="-34"/>
                <a:cs typeface="Kanit" panose="00000500000000000000" pitchFamily="2" charset="-34"/>
              </a:rPr>
              <a:t>(</a:t>
            </a:r>
            <a:r>
              <a:rPr lang="th-TH" sz="2000" b="1" dirty="0">
                <a:latin typeface="Kanit" panose="00000500000000000000" pitchFamily="2" charset="-34"/>
                <a:cs typeface="Kanit" panose="00000500000000000000" pitchFamily="2" charset="-34"/>
              </a:rPr>
              <a:t>ต่อ</a:t>
            </a:r>
            <a:r>
              <a:rPr lang="en-US" sz="2000" b="1" dirty="0">
                <a:latin typeface="Kanit" panose="00000500000000000000" pitchFamily="2" charset="-34"/>
                <a:cs typeface="Kanit" panose="00000500000000000000" pitchFamily="2" charset="-34"/>
              </a:rPr>
              <a:t>)</a:t>
            </a:r>
            <a:endParaRPr lang="th-TH" b="1" dirty="0"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pic>
        <p:nvPicPr>
          <p:cNvPr id="21" name="รูปภาพ 15">
            <a:extLst>
              <a:ext uri="{FF2B5EF4-FFF2-40B4-BE49-F238E27FC236}">
                <a16:creationId xmlns:a16="http://schemas.microsoft.com/office/drawing/2014/main" id="{9B90ACD1-2483-4580-9CBC-F97FFA81237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1780" y="6251543"/>
            <a:ext cx="606457" cy="60645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DC5940A-917A-40E9-8105-36E4950F94C8}"/>
              </a:ext>
            </a:extLst>
          </p:cNvPr>
          <p:cNvSpPr txBox="1"/>
          <p:nvPr/>
        </p:nvSpPr>
        <p:spPr>
          <a:xfrm>
            <a:off x="11044964" y="6337010"/>
            <a:ext cx="11326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MTB</a:t>
            </a:r>
            <a:endParaRPr lang="th-TH" sz="32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9509B41-A05B-4F77-BE74-8916C50B61DE}"/>
              </a:ext>
            </a:extLst>
          </p:cNvPr>
          <p:cNvSpPr txBox="1"/>
          <p:nvPr/>
        </p:nvSpPr>
        <p:spPr>
          <a:xfrm>
            <a:off x="11067672" y="6229288"/>
            <a:ext cx="113269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MICROTECHBEING</a:t>
            </a:r>
            <a:endParaRPr lang="th-TH" sz="8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45CC2AE-F30C-463E-A97C-111DEB793308}"/>
              </a:ext>
            </a:extLst>
          </p:cNvPr>
          <p:cNvSpPr txBox="1"/>
          <p:nvPr/>
        </p:nvSpPr>
        <p:spPr>
          <a:xfrm>
            <a:off x="7191637" y="6206058"/>
            <a:ext cx="113269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POWERED by</a:t>
            </a:r>
            <a:endParaRPr lang="th-TH" sz="900" b="1" dirty="0">
              <a:solidFill>
                <a:schemeClr val="bg1"/>
              </a:solidFill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366C52-51F2-448C-9AF8-CF356F96DFC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293" t="23904" r="11115" b="9047"/>
          <a:stretch/>
        </p:blipFill>
        <p:spPr>
          <a:xfrm>
            <a:off x="9734295" y="85432"/>
            <a:ext cx="2354580" cy="737599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E2E6823F-2066-4253-9CDE-5C3B3BDB948B}"/>
              </a:ext>
            </a:extLst>
          </p:cNvPr>
          <p:cNvSpPr txBox="1"/>
          <p:nvPr/>
        </p:nvSpPr>
        <p:spPr>
          <a:xfrm>
            <a:off x="9949623" y="817361"/>
            <a:ext cx="19495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1200" dirty="0">
                <a:solidFill>
                  <a:srgbClr val="FF0000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คลิกที่เมนู </a:t>
            </a:r>
            <a:r>
              <a:rPr lang="en-US" sz="1200" dirty="0">
                <a:solidFill>
                  <a:srgbClr val="FF0000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Plugin Manager</a:t>
            </a:r>
            <a:endParaRPr lang="th-TH" sz="1200" dirty="0">
              <a:solidFill>
                <a:srgbClr val="FF0000"/>
              </a:solidFill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308604E1-9ECF-40CE-986F-60070487326F}"/>
              </a:ext>
            </a:extLst>
          </p:cNvPr>
          <p:cNvSpPr/>
          <p:nvPr/>
        </p:nvSpPr>
        <p:spPr>
          <a:xfrm>
            <a:off x="9260994" y="157404"/>
            <a:ext cx="435006" cy="43500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Kanit" panose="00000500000000000000" pitchFamily="2" charset="-34"/>
                <a:cs typeface="Kanit" panose="00000500000000000000" pitchFamily="2" charset="-34"/>
              </a:rPr>
              <a:t>1</a:t>
            </a:r>
            <a:endParaRPr lang="th-TH" dirty="0"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EF5BD253-534C-4B80-A69F-07695FF45843}"/>
              </a:ext>
            </a:extLst>
          </p:cNvPr>
          <p:cNvSpPr/>
          <p:nvPr/>
        </p:nvSpPr>
        <p:spPr>
          <a:xfrm>
            <a:off x="9544616" y="2752859"/>
            <a:ext cx="2354580" cy="903247"/>
          </a:xfrm>
          <a:prstGeom prst="roundRect">
            <a:avLst>
              <a:gd name="adj" fmla="val 10072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h-TH" sz="1400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เมื่อติดตั้ง </a:t>
            </a:r>
            <a:r>
              <a:rPr lang="en-US" sz="1400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Plugin </a:t>
            </a:r>
            <a:r>
              <a:rPr lang="th-TH" sz="1400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สำเร็จจะปรากฎ </a:t>
            </a:r>
            <a:r>
              <a:rPr lang="en-US" sz="1400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Plugin </a:t>
            </a:r>
            <a:r>
              <a:rPr lang="th-TH" sz="1400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ที่ตัดตั้งแล้วในหัวข้อ </a:t>
            </a:r>
            <a:r>
              <a:rPr lang="en-US" sz="1400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Installed</a:t>
            </a:r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515BAAC9-BBB6-4ACA-873E-F8AE03CF09E9}"/>
              </a:ext>
            </a:extLst>
          </p:cNvPr>
          <p:cNvSpPr/>
          <p:nvPr/>
        </p:nvSpPr>
        <p:spPr>
          <a:xfrm rot="10800000">
            <a:off x="7997559" y="3062024"/>
            <a:ext cx="1486800" cy="316176"/>
          </a:xfrm>
          <a:prstGeom prst="rightArrow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970883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0" y="6498000"/>
            <a:ext cx="12192000" cy="360000"/>
            <a:chOff x="0" y="6498000"/>
            <a:chExt cx="12192000" cy="360000"/>
          </a:xfrm>
        </p:grpSpPr>
        <p:sp>
          <p:nvSpPr>
            <p:cNvPr id="6" name="Rectangle 5"/>
            <p:cNvSpPr/>
            <p:nvPr/>
          </p:nvSpPr>
          <p:spPr>
            <a:xfrm>
              <a:off x="0" y="6498000"/>
              <a:ext cx="7200000" cy="360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7" name="Rectangle 6"/>
            <p:cNvSpPr/>
            <p:nvPr/>
          </p:nvSpPr>
          <p:spPr>
            <a:xfrm>
              <a:off x="7200000" y="6498000"/>
              <a:ext cx="4992000" cy="36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  <p:grpSp>
        <p:nvGrpSpPr>
          <p:cNvPr id="8" name="Group 82"/>
          <p:cNvGrpSpPr/>
          <p:nvPr/>
        </p:nvGrpSpPr>
        <p:grpSpPr>
          <a:xfrm>
            <a:off x="0" y="6211275"/>
            <a:ext cx="12192000" cy="646725"/>
            <a:chOff x="0" y="6498000"/>
            <a:chExt cx="12192000" cy="360000"/>
          </a:xfrm>
        </p:grpSpPr>
        <p:sp>
          <p:nvSpPr>
            <p:cNvPr id="10" name="Rectangle 83"/>
            <p:cNvSpPr/>
            <p:nvPr/>
          </p:nvSpPr>
          <p:spPr>
            <a:xfrm>
              <a:off x="0" y="6498000"/>
              <a:ext cx="7200000" cy="360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>
                <a:latin typeface="Kanit Light" panose="00000400000000000000" pitchFamily="2" charset="-34"/>
                <a:cs typeface="Kanit Light" panose="00000400000000000000" pitchFamily="2" charset="-34"/>
              </a:endParaRPr>
            </a:p>
          </p:txBody>
        </p:sp>
        <p:sp>
          <p:nvSpPr>
            <p:cNvPr id="12" name="Rectangle 84"/>
            <p:cNvSpPr/>
            <p:nvPr/>
          </p:nvSpPr>
          <p:spPr>
            <a:xfrm>
              <a:off x="7200000" y="6498000"/>
              <a:ext cx="4992000" cy="360000"/>
            </a:xfrm>
            <a:prstGeom prst="rect">
              <a:avLst/>
            </a:prstGeom>
            <a:solidFill>
              <a:srgbClr val="FE7E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>
                <a:latin typeface="Kanit Light" panose="00000400000000000000" pitchFamily="2" charset="-34"/>
                <a:cs typeface="Kanit Light" panose="00000400000000000000" pitchFamily="2" charset="-34"/>
              </a:endParaRPr>
            </a:p>
          </p:txBody>
        </p: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8C247B4A-244B-4BF5-B69E-05EA9AE014A5}"/>
              </a:ext>
            </a:extLst>
          </p:cNvPr>
          <p:cNvSpPr txBox="1">
            <a:spLocks/>
          </p:cNvSpPr>
          <p:nvPr/>
        </p:nvSpPr>
        <p:spPr>
          <a:xfrm>
            <a:off x="141987" y="6146738"/>
            <a:ext cx="4758487" cy="8715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th-TH" sz="2400" b="1" dirty="0">
              <a:solidFill>
                <a:schemeClr val="bg1"/>
              </a:solidFill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CEDF8AB3-CD09-4D92-BBB2-F7EC508128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1986" y="6146737"/>
            <a:ext cx="6762153" cy="871537"/>
          </a:xfrm>
        </p:spPr>
        <p:txBody>
          <a:bodyPr anchor="ctr">
            <a:normAutofit/>
          </a:bodyPr>
          <a:lstStyle/>
          <a:p>
            <a:pPr algn="l"/>
            <a:r>
              <a:rPr lang="en-US" sz="2400" b="1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Introduction</a:t>
            </a:r>
            <a:endParaRPr lang="th-TH" sz="2400" b="1" dirty="0">
              <a:solidFill>
                <a:schemeClr val="bg1"/>
              </a:solidFill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C2F8BCFB-9CF5-4221-B642-09464AEA7E4C}"/>
              </a:ext>
            </a:extLst>
          </p:cNvPr>
          <p:cNvSpPr/>
          <p:nvPr/>
        </p:nvSpPr>
        <p:spPr>
          <a:xfrm>
            <a:off x="141986" y="140517"/>
            <a:ext cx="6906884" cy="516431"/>
          </a:xfrm>
          <a:prstGeom prst="roundRect">
            <a:avLst/>
          </a:prstGeom>
          <a:solidFill>
            <a:srgbClr val="FE7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h-TH" sz="3600" b="1" dirty="0">
                <a:latin typeface="Kanit" panose="00000500000000000000" pitchFamily="2" charset="-34"/>
                <a:cs typeface="Kanit" panose="00000500000000000000" pitchFamily="2" charset="-34"/>
              </a:rPr>
              <a:t>ประวัติผู้บรรยาย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C2834A-CB68-4850-B9C3-BB4C3F3D93E7}"/>
              </a:ext>
            </a:extLst>
          </p:cNvPr>
          <p:cNvSpPr txBox="1"/>
          <p:nvPr/>
        </p:nvSpPr>
        <p:spPr>
          <a:xfrm>
            <a:off x="473693" y="982144"/>
            <a:ext cx="11703962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400" b="1" dirty="0">
                <a:solidFill>
                  <a:srgbClr val="FE7E00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ชื่อ</a:t>
            </a:r>
            <a:r>
              <a:rPr lang="th-TH" sz="1800" b="1" dirty="0">
                <a:latin typeface="Kanit" panose="00000500000000000000" pitchFamily="2" charset="-34"/>
                <a:cs typeface="Kanit" panose="00000500000000000000" pitchFamily="2" charset="-34"/>
              </a:rPr>
              <a:t> </a:t>
            </a:r>
            <a:r>
              <a:rPr lang="th-TH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นายเมธา บุญมา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 </a:t>
            </a:r>
            <a:r>
              <a: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(Mr. Meta Boonma) </a:t>
            </a:r>
            <a:endParaRPr 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Kanit" panose="00000500000000000000" pitchFamily="2" charset="-34"/>
              <a:cs typeface="Kanit" panose="00000500000000000000" pitchFamily="2" charset="-34"/>
            </a:endParaRPr>
          </a:p>
          <a:p>
            <a:r>
              <a:rPr lang="th-TH" sz="2400" b="1" dirty="0">
                <a:solidFill>
                  <a:srgbClr val="FE7E00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การศึกษา</a:t>
            </a:r>
          </a:p>
          <a:p>
            <a:pPr lvl="1"/>
            <a:r>
              <a:rPr lang="en-US" sz="1800" dirty="0">
                <a:latin typeface="Kanit" panose="00000500000000000000" pitchFamily="2" charset="-34"/>
                <a:cs typeface="Kanit" panose="00000500000000000000" pitchFamily="2" charset="-34"/>
              </a:rPr>
              <a:t>2018 : </a:t>
            </a:r>
            <a:r>
              <a:rPr lang="th-TH" sz="1800" dirty="0">
                <a:latin typeface="Kanit" panose="00000500000000000000" pitchFamily="2" charset="-34"/>
                <a:cs typeface="Kanit" panose="00000500000000000000" pitchFamily="2" charset="-34"/>
              </a:rPr>
              <a:t>มหาวิทยาลัยเทคโนโลยีพระจอมเกล้าพระนครเหนือ </a:t>
            </a:r>
            <a:r>
              <a:rPr lang="en-US" sz="1800" dirty="0">
                <a:latin typeface="Kanit" panose="00000500000000000000" pitchFamily="2" charset="-34"/>
                <a:cs typeface="Kanit" panose="00000500000000000000" pitchFamily="2" charset="-34"/>
              </a:rPr>
              <a:t> 	| </a:t>
            </a:r>
            <a:r>
              <a:rPr lang="th-TH" sz="1800" dirty="0">
                <a:latin typeface="Kanit" panose="00000500000000000000" pitchFamily="2" charset="-34"/>
                <a:cs typeface="Kanit" panose="00000500000000000000" pitchFamily="2" charset="-34"/>
              </a:rPr>
              <a:t> ป</a:t>
            </a:r>
            <a:r>
              <a:rPr lang="en-US" sz="1800" dirty="0">
                <a:latin typeface="Kanit" panose="00000500000000000000" pitchFamily="2" charset="-34"/>
                <a:cs typeface="Kanit" panose="00000500000000000000" pitchFamily="2" charset="-34"/>
              </a:rPr>
              <a:t>.</a:t>
            </a:r>
            <a:r>
              <a:rPr lang="th-TH" sz="1800" dirty="0">
                <a:latin typeface="Kanit" panose="00000500000000000000" pitchFamily="2" charset="-34"/>
                <a:cs typeface="Kanit" panose="00000500000000000000" pitchFamily="2" charset="-34"/>
              </a:rPr>
              <a:t>ตรี เทคโนโลยีวิศวกรรมอิเล็กทรอนิกส์คอมพิวเตอร์</a:t>
            </a:r>
          </a:p>
          <a:p>
            <a:pPr lvl="1"/>
            <a:r>
              <a:rPr lang="th-TH" sz="1800" dirty="0">
                <a:latin typeface="Kanit" panose="00000500000000000000" pitchFamily="2" charset="-34"/>
                <a:cs typeface="Kanit" panose="00000500000000000000" pitchFamily="2" charset="-34"/>
              </a:rPr>
              <a:t>2016 : วิทยาลัยเทคนิคสมุทรสงคราม </a:t>
            </a:r>
            <a:r>
              <a:rPr lang="en-US" sz="1800" dirty="0">
                <a:latin typeface="Kanit" panose="00000500000000000000" pitchFamily="2" charset="-34"/>
                <a:cs typeface="Kanit" panose="00000500000000000000" pitchFamily="2" charset="-34"/>
              </a:rPr>
              <a:t> 			|  </a:t>
            </a:r>
            <a:r>
              <a:rPr lang="th-TH" sz="1800" dirty="0">
                <a:latin typeface="Kanit" panose="00000500000000000000" pitchFamily="2" charset="-34"/>
                <a:cs typeface="Kanit" panose="00000500000000000000" pitchFamily="2" charset="-34"/>
              </a:rPr>
              <a:t>ปวส. เทคโนโลยีระบบโทรคมนาคม</a:t>
            </a:r>
          </a:p>
          <a:p>
            <a:pPr lvl="1"/>
            <a:r>
              <a:rPr lang="en-US" sz="1800" dirty="0">
                <a:latin typeface="Kanit" panose="00000500000000000000" pitchFamily="2" charset="-34"/>
                <a:cs typeface="Kanit" panose="00000500000000000000" pitchFamily="2" charset="-34"/>
              </a:rPr>
              <a:t>2013 : </a:t>
            </a:r>
            <a:r>
              <a:rPr lang="th-TH" sz="1800" dirty="0">
                <a:latin typeface="Kanit" panose="00000500000000000000" pitchFamily="2" charset="-34"/>
                <a:cs typeface="Kanit" panose="00000500000000000000" pitchFamily="2" charset="-34"/>
              </a:rPr>
              <a:t>วิทยาลัยเทคนิคสมุทรสงคราม  </a:t>
            </a:r>
            <a:r>
              <a:rPr lang="en-US" sz="1800" dirty="0">
                <a:latin typeface="Kanit" panose="00000500000000000000" pitchFamily="2" charset="-34"/>
                <a:cs typeface="Kanit" panose="00000500000000000000" pitchFamily="2" charset="-34"/>
              </a:rPr>
              <a:t>			|  </a:t>
            </a:r>
            <a:r>
              <a:rPr lang="th-TH" sz="1800" dirty="0">
                <a:latin typeface="Kanit" panose="00000500000000000000" pitchFamily="2" charset="-34"/>
                <a:cs typeface="Kanit" panose="00000500000000000000" pitchFamily="2" charset="-34"/>
              </a:rPr>
              <a:t>ปวช. ช่างอิเล็กทรอนิกส์</a:t>
            </a:r>
          </a:p>
          <a:p>
            <a:r>
              <a:rPr lang="th-TH" sz="2400" b="1" dirty="0">
                <a:solidFill>
                  <a:srgbClr val="FE7E00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ประสบการทำงาน</a:t>
            </a:r>
          </a:p>
          <a:p>
            <a:pPr marL="800100" lvl="1" indent="-342900">
              <a:buFontTx/>
              <a:buChar char="-"/>
            </a:pPr>
            <a:r>
              <a:rPr lang="nl-NL" sz="1800" dirty="0">
                <a:latin typeface="Kanit" panose="00000500000000000000" pitchFamily="2" charset="-34"/>
                <a:cs typeface="Kanit" panose="00000500000000000000" pitchFamily="2" charset="-34"/>
              </a:rPr>
              <a:t>R&amp;D Engineer 		@ </a:t>
            </a:r>
            <a:r>
              <a:rPr lang="en-US" sz="1800" dirty="0">
                <a:latin typeface="Kanit" panose="00000500000000000000" pitchFamily="2" charset="-34"/>
                <a:cs typeface="Kanit" panose="00000500000000000000" pitchFamily="2" charset="-34"/>
              </a:rPr>
              <a:t>FORTH TRACKING SYSTEM Co., Ltd.</a:t>
            </a:r>
          </a:p>
          <a:p>
            <a:pPr marL="800100" lvl="1" indent="-342900">
              <a:buFontTx/>
              <a:buChar char="-"/>
            </a:pPr>
            <a:r>
              <a:rPr lang="en-US" sz="1800" dirty="0">
                <a:latin typeface="Kanit" panose="00000500000000000000" pitchFamily="2" charset="-34"/>
                <a:cs typeface="Kanit" panose="00000500000000000000" pitchFamily="2" charset="-34"/>
              </a:rPr>
              <a:t>IoT Software Engineer 	@ </a:t>
            </a:r>
            <a:r>
              <a:rPr lang="en-US" sz="1800" dirty="0" err="1">
                <a:latin typeface="Kanit" panose="00000500000000000000" pitchFamily="2" charset="-34"/>
                <a:cs typeface="Kanit" panose="00000500000000000000" pitchFamily="2" charset="-34"/>
              </a:rPr>
              <a:t>FreewillFX</a:t>
            </a:r>
            <a:r>
              <a:rPr lang="en-US" sz="1800" dirty="0">
                <a:latin typeface="Kanit" panose="00000500000000000000" pitchFamily="2" charset="-34"/>
                <a:cs typeface="Kanit" panose="00000500000000000000" pitchFamily="2" charset="-34"/>
              </a:rPr>
              <a:t> </a:t>
            </a:r>
            <a:r>
              <a:rPr lang="en-US" sz="1800" dirty="0" err="1">
                <a:latin typeface="Kanit" panose="00000500000000000000" pitchFamily="2" charset="-34"/>
                <a:cs typeface="Kanit" panose="00000500000000000000" pitchFamily="2" charset="-34"/>
              </a:rPr>
              <a:t>Co.,Ltd</a:t>
            </a:r>
            <a:r>
              <a:rPr lang="en-US" sz="1800" dirty="0">
                <a:latin typeface="Kanit" panose="00000500000000000000" pitchFamily="2" charset="-34"/>
                <a:cs typeface="Kanit" panose="00000500000000000000" pitchFamily="2" charset="-34"/>
              </a:rPr>
              <a:t>. 					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(</a:t>
            </a:r>
            <a:r>
              <a:rPr lang="th-TH" sz="1400" dirty="0">
                <a:solidFill>
                  <a:schemeClr val="accent2">
                    <a:lumMod val="60000"/>
                    <a:lumOff val="40000"/>
                  </a:schemeClr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ปัจจุบัน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)</a:t>
            </a:r>
          </a:p>
          <a:p>
            <a:pPr marL="800100" lvl="1" indent="-342900">
              <a:buFontTx/>
              <a:buChar char="-"/>
            </a:pPr>
            <a:r>
              <a:rPr lang="en-US" sz="1800" dirty="0">
                <a:latin typeface="Kanit" panose="00000500000000000000" pitchFamily="2" charset="-34"/>
                <a:cs typeface="Kanit" panose="00000500000000000000" pitchFamily="2" charset="-34"/>
              </a:rPr>
              <a:t>Project manager		@ </a:t>
            </a:r>
            <a:r>
              <a:rPr lang="en-US" sz="1800" b="1" dirty="0">
                <a:solidFill>
                  <a:srgbClr val="FE7E00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Medical Cannabis Monitoring Platform 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powered by </a:t>
            </a:r>
            <a:r>
              <a:rPr 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MTB 	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(</a:t>
            </a:r>
            <a:r>
              <a:rPr lang="th-TH" sz="1400" dirty="0">
                <a:solidFill>
                  <a:schemeClr val="accent2">
                    <a:lumMod val="60000"/>
                    <a:lumOff val="40000"/>
                  </a:schemeClr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ปัจจุบัน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)</a:t>
            </a:r>
            <a:endParaRPr lang="th-TH" sz="1400" dirty="0">
              <a:latin typeface="Kanit" panose="00000500000000000000" pitchFamily="2" charset="-34"/>
              <a:cs typeface="Kanit" panose="00000500000000000000" pitchFamily="2" charset="-34"/>
            </a:endParaRPr>
          </a:p>
          <a:p>
            <a:r>
              <a:rPr lang="th-TH" sz="2400" b="1" dirty="0">
                <a:solidFill>
                  <a:srgbClr val="FE7E00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ผลงาน </a:t>
            </a:r>
          </a:p>
          <a:p>
            <a:pPr marL="800100" lvl="1" indent="-342900">
              <a:buFontTx/>
              <a:buChar char="-"/>
            </a:pPr>
            <a:r>
              <a:rPr lang="th-TH" sz="1800" dirty="0">
                <a:latin typeface="Kanit" panose="00000500000000000000" pitchFamily="2" charset="-34"/>
                <a:cs typeface="Kanit" panose="00000500000000000000" pitchFamily="2" charset="-34"/>
              </a:rPr>
              <a:t>รางวัลรองชนะเลิศการแข่งขันหุ่นยนต์ </a:t>
            </a:r>
            <a:r>
              <a:rPr lang="en-US" sz="1800" dirty="0">
                <a:latin typeface="Kanit" panose="00000500000000000000" pitchFamily="2" charset="-34"/>
                <a:cs typeface="Kanit" panose="00000500000000000000" pitchFamily="2" charset="-34"/>
              </a:rPr>
              <a:t>ABU </a:t>
            </a:r>
            <a:r>
              <a:rPr lang="en-US" sz="1800" dirty="0" err="1">
                <a:latin typeface="Kanit" panose="00000500000000000000" pitchFamily="2" charset="-34"/>
                <a:cs typeface="Kanit" panose="00000500000000000000" pitchFamily="2" charset="-34"/>
              </a:rPr>
              <a:t>Robocon</a:t>
            </a:r>
            <a:r>
              <a:rPr lang="en-US" sz="1800" dirty="0">
                <a:latin typeface="Kanit" panose="00000500000000000000" pitchFamily="2" charset="-34"/>
                <a:cs typeface="Kanit" panose="00000500000000000000" pitchFamily="2" charset="-34"/>
              </a:rPr>
              <a:t> Contest Thailand</a:t>
            </a:r>
            <a:r>
              <a:rPr lang="th-TH" sz="1800" dirty="0">
                <a:latin typeface="Kanit" panose="00000500000000000000" pitchFamily="2" charset="-34"/>
                <a:cs typeface="Kanit" panose="00000500000000000000" pitchFamily="2" charset="-34"/>
              </a:rPr>
              <a:t> ในปี 2014 </a:t>
            </a:r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(</a:t>
            </a:r>
            <a:r>
              <a:rPr lang="en-US" sz="1600" dirty="0" err="1">
                <a:solidFill>
                  <a:schemeClr val="bg2">
                    <a:lumMod val="50000"/>
                  </a:schemeClr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Hoilod</a:t>
            </a:r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 Robot team)</a:t>
            </a:r>
            <a:endParaRPr lang="th-TH" sz="1600" dirty="0">
              <a:solidFill>
                <a:schemeClr val="bg2">
                  <a:lumMod val="50000"/>
                </a:schemeClr>
              </a:solidFill>
              <a:latin typeface="Kanit" panose="00000500000000000000" pitchFamily="2" charset="-34"/>
              <a:cs typeface="Kanit" panose="00000500000000000000" pitchFamily="2" charset="-34"/>
            </a:endParaRPr>
          </a:p>
          <a:p>
            <a:pPr marL="800100" lvl="1" indent="-342900">
              <a:buFontTx/>
              <a:buChar char="-"/>
            </a:pPr>
            <a:r>
              <a:rPr lang="th-TH" sz="1800" dirty="0">
                <a:latin typeface="Kanit" panose="00000500000000000000" pitchFamily="2" charset="-34"/>
                <a:cs typeface="Kanit" panose="00000500000000000000" pitchFamily="2" charset="-34"/>
              </a:rPr>
              <a:t>ออกแบบและพัฒนา</a:t>
            </a:r>
            <a:r>
              <a:rPr lang="en-US" sz="1800" dirty="0">
                <a:latin typeface="Kanit" panose="00000500000000000000" pitchFamily="2" charset="-34"/>
                <a:cs typeface="Kanit" panose="00000500000000000000" pitchFamily="2" charset="-34"/>
              </a:rPr>
              <a:t> Embedded system, Robotic board </a:t>
            </a:r>
            <a:r>
              <a:rPr lang="th-TH" sz="1800" dirty="0">
                <a:latin typeface="Kanit" panose="00000500000000000000" pitchFamily="2" charset="-34"/>
                <a:cs typeface="Kanit" panose="00000500000000000000" pitchFamily="2" charset="-34"/>
              </a:rPr>
              <a:t>ด้วย </a:t>
            </a:r>
            <a:r>
              <a:rPr lang="en-US" sz="1800" dirty="0">
                <a:latin typeface="Kanit" panose="00000500000000000000" pitchFamily="2" charset="-34"/>
                <a:cs typeface="Kanit" panose="00000500000000000000" pitchFamily="2" charset="-34"/>
              </a:rPr>
              <a:t>Microcontroller, SoC, </a:t>
            </a:r>
            <a:r>
              <a:rPr lang="en-US" sz="1800" dirty="0" err="1">
                <a:latin typeface="Kanit" panose="00000500000000000000" pitchFamily="2" charset="-34"/>
                <a:cs typeface="Kanit" panose="00000500000000000000" pitchFamily="2" charset="-34"/>
              </a:rPr>
              <a:t>SiP</a:t>
            </a:r>
            <a:endParaRPr lang="th-TH" sz="1800" dirty="0">
              <a:latin typeface="Kanit" panose="00000500000000000000" pitchFamily="2" charset="-34"/>
              <a:cs typeface="Kanit" panose="00000500000000000000" pitchFamily="2" charset="-34"/>
            </a:endParaRPr>
          </a:p>
          <a:p>
            <a:pPr marL="800100" lvl="1" indent="-342900">
              <a:buFontTx/>
              <a:buChar char="-"/>
            </a:pPr>
            <a:r>
              <a:rPr lang="th-TH" sz="1800" dirty="0">
                <a:latin typeface="Kanit" panose="00000500000000000000" pitchFamily="2" charset="-34"/>
                <a:cs typeface="Kanit" panose="00000500000000000000" pitchFamily="2" charset="-34"/>
              </a:rPr>
              <a:t>การใช้ชิปประมวลผล </a:t>
            </a:r>
            <a:r>
              <a:rPr lang="en-US" sz="1800" dirty="0">
                <a:latin typeface="Kanit" panose="00000500000000000000" pitchFamily="2" charset="-34"/>
                <a:cs typeface="Kanit" panose="00000500000000000000" pitchFamily="2" charset="-34"/>
              </a:rPr>
              <a:t>DSP </a:t>
            </a:r>
            <a:r>
              <a:rPr lang="th-TH" sz="1800" dirty="0">
                <a:latin typeface="Kanit" panose="00000500000000000000" pitchFamily="2" charset="-34"/>
                <a:cs typeface="Kanit" panose="00000500000000000000" pitchFamily="2" charset="-34"/>
              </a:rPr>
              <a:t>เพื่อควบคุมระบบเสียง</a:t>
            </a:r>
            <a:r>
              <a:rPr lang="en-US" sz="1800" dirty="0">
                <a:latin typeface="Kanit" panose="00000500000000000000" pitchFamily="2" charset="-34"/>
                <a:cs typeface="Kanit" panose="00000500000000000000" pitchFamily="2" charset="-34"/>
              </a:rPr>
              <a:t>(Sound System)</a:t>
            </a:r>
            <a:r>
              <a:rPr lang="th-TH" sz="1800" dirty="0">
                <a:latin typeface="Kanit" panose="00000500000000000000" pitchFamily="2" charset="-34"/>
                <a:cs typeface="Kanit" panose="00000500000000000000" pitchFamily="2" charset="-34"/>
              </a:rPr>
              <a:t> ด้วย </a:t>
            </a:r>
            <a:r>
              <a:rPr lang="en-US" sz="1800" dirty="0">
                <a:latin typeface="Kanit" panose="00000500000000000000" pitchFamily="2" charset="-34"/>
                <a:cs typeface="Kanit" panose="00000500000000000000" pitchFamily="2" charset="-34"/>
              </a:rPr>
              <a:t>Android application</a:t>
            </a:r>
          </a:p>
          <a:p>
            <a:pPr marL="800100" lvl="1" indent="-342900">
              <a:buFontTx/>
              <a:buChar char="-"/>
            </a:pPr>
            <a:r>
              <a:rPr lang="th-TH" sz="1800" dirty="0">
                <a:latin typeface="Kanit" panose="00000500000000000000" pitchFamily="2" charset="-34"/>
                <a:cs typeface="Kanit" panose="00000500000000000000" pitchFamily="2" charset="-34"/>
              </a:rPr>
              <a:t>ออกแบบ </a:t>
            </a:r>
            <a:r>
              <a:rPr lang="en-US" sz="1800" dirty="0">
                <a:latin typeface="Kanit" panose="00000500000000000000" pitchFamily="2" charset="-34"/>
                <a:cs typeface="Kanit" panose="00000500000000000000" pitchFamily="2" charset="-34"/>
              </a:rPr>
              <a:t>Power Management </a:t>
            </a:r>
            <a:r>
              <a:rPr lang="th-TH" sz="1800" dirty="0">
                <a:latin typeface="Kanit" panose="00000500000000000000" pitchFamily="2" charset="-34"/>
                <a:cs typeface="Kanit" panose="00000500000000000000" pitchFamily="2" charset="-34"/>
              </a:rPr>
              <a:t>และ </a:t>
            </a:r>
            <a:r>
              <a:rPr lang="en-US" sz="1800" dirty="0">
                <a:latin typeface="Kanit" panose="00000500000000000000" pitchFamily="2" charset="-34"/>
                <a:cs typeface="Kanit" panose="00000500000000000000" pitchFamily="2" charset="-34"/>
              </a:rPr>
              <a:t>LOW Power </a:t>
            </a:r>
            <a:r>
              <a:rPr lang="th-TH" sz="1800" dirty="0">
                <a:latin typeface="Kanit" panose="00000500000000000000" pitchFamily="2" charset="-34"/>
                <a:cs typeface="Kanit" panose="00000500000000000000" pitchFamily="2" charset="-34"/>
              </a:rPr>
              <a:t>สำหรับ </a:t>
            </a:r>
            <a:r>
              <a:rPr lang="en-US" sz="1800" dirty="0">
                <a:latin typeface="Kanit" panose="00000500000000000000" pitchFamily="2" charset="-34"/>
                <a:cs typeface="Kanit" panose="00000500000000000000" pitchFamily="2" charset="-34"/>
              </a:rPr>
              <a:t>Smart devices</a:t>
            </a:r>
          </a:p>
          <a:p>
            <a:pPr marL="800100" lvl="1" indent="-342900">
              <a:buFontTx/>
              <a:buChar char="-"/>
            </a:pPr>
            <a:r>
              <a:rPr lang="th-TH" sz="1800" dirty="0">
                <a:latin typeface="Kanit" panose="00000500000000000000" pitchFamily="2" charset="-34"/>
                <a:cs typeface="Kanit" panose="00000500000000000000" pitchFamily="2" charset="-34"/>
              </a:rPr>
              <a:t>ออกแบบผลิตภัณฑ์ </a:t>
            </a:r>
            <a:r>
              <a:rPr lang="en-US" sz="1800" dirty="0">
                <a:latin typeface="Kanit" panose="00000500000000000000" pitchFamily="2" charset="-34"/>
                <a:cs typeface="Kanit" panose="00000500000000000000" pitchFamily="2" charset="-34"/>
              </a:rPr>
              <a:t>Smart Electronic </a:t>
            </a:r>
            <a:r>
              <a:rPr lang="th-TH" sz="1800" dirty="0">
                <a:latin typeface="Kanit" panose="00000500000000000000" pitchFamily="2" charset="-34"/>
                <a:cs typeface="Kanit" panose="00000500000000000000" pitchFamily="2" charset="-34"/>
              </a:rPr>
              <a:t>ด้วยระบบปฏิบัติการ </a:t>
            </a:r>
            <a:r>
              <a:rPr lang="en-US" sz="1800" dirty="0">
                <a:latin typeface="Kanit" panose="00000500000000000000" pitchFamily="2" charset="-34"/>
                <a:cs typeface="Kanit" panose="00000500000000000000" pitchFamily="2" charset="-34"/>
              </a:rPr>
              <a:t>Linux, RTOS </a:t>
            </a:r>
            <a:r>
              <a:rPr lang="en-US" sz="1100" dirty="0">
                <a:latin typeface="Kanit" panose="00000500000000000000" pitchFamily="2" charset="-34"/>
                <a:cs typeface="Kanit" panose="00000500000000000000" pitchFamily="2" charset="-34"/>
              </a:rPr>
              <a:t>(GPS, Fingerprint scan, Face recognition)</a:t>
            </a:r>
          </a:p>
          <a:p>
            <a:pPr marL="800100" lvl="1" indent="-342900">
              <a:buFontTx/>
              <a:buChar char="-"/>
            </a:pPr>
            <a:r>
              <a:rPr lang="th-TH" sz="1800" dirty="0">
                <a:latin typeface="Kanit" panose="00000500000000000000" pitchFamily="2" charset="-34"/>
                <a:cs typeface="Kanit" panose="00000500000000000000" pitchFamily="2" charset="-34"/>
              </a:rPr>
              <a:t>ออกแบบและพัฒนาอุปกรณ์ </a:t>
            </a:r>
            <a:r>
              <a:rPr lang="en-US" sz="1800" dirty="0">
                <a:latin typeface="Kanit" panose="00000500000000000000" pitchFamily="2" charset="-34"/>
                <a:cs typeface="Kanit" panose="00000500000000000000" pitchFamily="2" charset="-34"/>
              </a:rPr>
              <a:t>IoT</a:t>
            </a:r>
            <a:r>
              <a:rPr lang="th-TH" sz="1800" dirty="0">
                <a:latin typeface="Kanit" panose="00000500000000000000" pitchFamily="2" charset="-34"/>
                <a:cs typeface="Kanit" panose="00000500000000000000" pitchFamily="2" charset="-34"/>
              </a:rPr>
              <a:t> บนเทคโนโลยีการสื่อสารข้อมูล </a:t>
            </a:r>
            <a:r>
              <a:rPr lang="en-US" sz="1800" dirty="0">
                <a:latin typeface="Kanit" panose="00000500000000000000" pitchFamily="2" charset="-34"/>
                <a:cs typeface="Kanit" panose="00000500000000000000" pitchFamily="2" charset="-34"/>
              </a:rPr>
              <a:t>LORA, NB-IoT, 3G/4G, WLAN</a:t>
            </a:r>
            <a:endParaRPr lang="th-TH" sz="1800" dirty="0">
              <a:latin typeface="Kanit" panose="00000500000000000000" pitchFamily="2" charset="-34"/>
              <a:cs typeface="Kanit" panose="00000500000000000000" pitchFamily="2" charset="-34"/>
            </a:endParaRPr>
          </a:p>
          <a:p>
            <a:pPr marL="800100" lvl="1" indent="-342900">
              <a:buFontTx/>
              <a:buChar char="-"/>
            </a:pPr>
            <a:r>
              <a:rPr lang="th-TH" sz="1800" dirty="0">
                <a:latin typeface="Kanit" panose="00000500000000000000" pitchFamily="2" charset="-34"/>
                <a:cs typeface="Kanit" panose="00000500000000000000" pitchFamily="2" charset="-34"/>
              </a:rPr>
              <a:t>พัฒนา </a:t>
            </a:r>
            <a:r>
              <a:rPr lang="en-US" sz="1800" dirty="0">
                <a:latin typeface="Kanit" panose="00000500000000000000" pitchFamily="2" charset="-34"/>
                <a:cs typeface="Kanit" panose="00000500000000000000" pitchFamily="2" charset="-34"/>
              </a:rPr>
              <a:t>IoT Platform </a:t>
            </a:r>
            <a:r>
              <a:rPr lang="th-TH" sz="1800" dirty="0">
                <a:latin typeface="Kanit" panose="00000500000000000000" pitchFamily="2" charset="-34"/>
                <a:cs typeface="Kanit" panose="00000500000000000000" pitchFamily="2" charset="-34"/>
              </a:rPr>
              <a:t>ในชื่อ </a:t>
            </a:r>
            <a:r>
              <a:rPr lang="en-US" sz="1800" b="1" dirty="0">
                <a:solidFill>
                  <a:srgbClr val="FE7E00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Medical Cannabis Monitoring Platform 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powered by </a:t>
            </a:r>
            <a:r>
              <a:rPr 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MTB </a:t>
            </a:r>
            <a:endParaRPr lang="th-TH" sz="1800" b="1" dirty="0">
              <a:solidFill>
                <a:schemeClr val="tx1">
                  <a:lumMod val="65000"/>
                  <a:lumOff val="35000"/>
                </a:schemeClr>
              </a:solidFill>
              <a:latin typeface="Kanit" panose="00000500000000000000" pitchFamily="2" charset="-34"/>
              <a:cs typeface="Kanit" panose="00000500000000000000" pitchFamily="2" charset="-34"/>
            </a:endParaRPr>
          </a:p>
          <a:p>
            <a:endParaRPr lang="th-TH" sz="1800" dirty="0"/>
          </a:p>
        </p:txBody>
      </p:sp>
      <p:pic>
        <p:nvPicPr>
          <p:cNvPr id="23" name="รูปภาพ 15">
            <a:extLst>
              <a:ext uri="{FF2B5EF4-FFF2-40B4-BE49-F238E27FC236}">
                <a16:creationId xmlns:a16="http://schemas.microsoft.com/office/drawing/2014/main" id="{F0692932-4A6B-481E-BA8E-CB850F69BA9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1780" y="6251543"/>
            <a:ext cx="606457" cy="60645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DCC5648-6EDA-4EF1-9894-4EE374662790}"/>
              </a:ext>
            </a:extLst>
          </p:cNvPr>
          <p:cNvSpPr txBox="1"/>
          <p:nvPr/>
        </p:nvSpPr>
        <p:spPr>
          <a:xfrm>
            <a:off x="11044964" y="6337010"/>
            <a:ext cx="11326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MTB</a:t>
            </a:r>
            <a:endParaRPr lang="th-TH" sz="32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27A9403-30C3-4BEA-A1AD-B72109096905}"/>
              </a:ext>
            </a:extLst>
          </p:cNvPr>
          <p:cNvSpPr txBox="1"/>
          <p:nvPr/>
        </p:nvSpPr>
        <p:spPr>
          <a:xfrm>
            <a:off x="11067672" y="6229288"/>
            <a:ext cx="113269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MICROTECHBEING</a:t>
            </a:r>
            <a:endParaRPr lang="th-TH" sz="8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C0D47DF-FACB-4E86-8241-3663E09840D3}"/>
              </a:ext>
            </a:extLst>
          </p:cNvPr>
          <p:cNvSpPr txBox="1"/>
          <p:nvPr/>
        </p:nvSpPr>
        <p:spPr>
          <a:xfrm>
            <a:off x="7191637" y="6206058"/>
            <a:ext cx="113269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POWERED by</a:t>
            </a:r>
            <a:endParaRPr lang="th-TH" sz="900" b="1" dirty="0">
              <a:solidFill>
                <a:schemeClr val="bg1"/>
              </a:solidFill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84092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0" y="6498000"/>
            <a:ext cx="12192000" cy="360000"/>
            <a:chOff x="0" y="6498000"/>
            <a:chExt cx="12192000" cy="360000"/>
          </a:xfrm>
        </p:grpSpPr>
        <p:sp>
          <p:nvSpPr>
            <p:cNvPr id="6" name="Rectangle 5"/>
            <p:cNvSpPr/>
            <p:nvPr/>
          </p:nvSpPr>
          <p:spPr>
            <a:xfrm>
              <a:off x="0" y="6498000"/>
              <a:ext cx="7200000" cy="360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7" name="Rectangle 6"/>
            <p:cNvSpPr/>
            <p:nvPr/>
          </p:nvSpPr>
          <p:spPr>
            <a:xfrm>
              <a:off x="7200000" y="6498000"/>
              <a:ext cx="4992000" cy="36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  <p:grpSp>
        <p:nvGrpSpPr>
          <p:cNvPr id="8" name="Group 82"/>
          <p:cNvGrpSpPr/>
          <p:nvPr/>
        </p:nvGrpSpPr>
        <p:grpSpPr>
          <a:xfrm>
            <a:off x="0" y="6211275"/>
            <a:ext cx="12192000" cy="646725"/>
            <a:chOff x="0" y="6498000"/>
            <a:chExt cx="12192000" cy="360000"/>
          </a:xfrm>
        </p:grpSpPr>
        <p:sp>
          <p:nvSpPr>
            <p:cNvPr id="10" name="Rectangle 83"/>
            <p:cNvSpPr/>
            <p:nvPr/>
          </p:nvSpPr>
          <p:spPr>
            <a:xfrm>
              <a:off x="0" y="6498000"/>
              <a:ext cx="7200000" cy="360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>
                <a:latin typeface="Kanit Light" panose="00000400000000000000" pitchFamily="2" charset="-34"/>
                <a:cs typeface="Kanit Light" panose="00000400000000000000" pitchFamily="2" charset="-34"/>
              </a:endParaRPr>
            </a:p>
          </p:txBody>
        </p:sp>
        <p:sp>
          <p:nvSpPr>
            <p:cNvPr id="12" name="Rectangle 84"/>
            <p:cNvSpPr/>
            <p:nvPr/>
          </p:nvSpPr>
          <p:spPr>
            <a:xfrm>
              <a:off x="7200000" y="6498000"/>
              <a:ext cx="4992000" cy="360000"/>
            </a:xfrm>
            <a:prstGeom prst="rect">
              <a:avLst/>
            </a:prstGeom>
            <a:solidFill>
              <a:srgbClr val="FE7E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>
                <a:latin typeface="Kanit Light" panose="00000400000000000000" pitchFamily="2" charset="-34"/>
                <a:cs typeface="Kanit Light" panose="00000400000000000000" pitchFamily="2" charset="-34"/>
              </a:endParaRPr>
            </a:p>
          </p:txBody>
        </p: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8C247B4A-244B-4BF5-B69E-05EA9AE014A5}"/>
              </a:ext>
            </a:extLst>
          </p:cNvPr>
          <p:cNvSpPr txBox="1">
            <a:spLocks/>
          </p:cNvSpPr>
          <p:nvPr/>
        </p:nvSpPr>
        <p:spPr>
          <a:xfrm>
            <a:off x="141987" y="6146738"/>
            <a:ext cx="4758487" cy="8715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th-TH" sz="2400" b="1" dirty="0">
              <a:solidFill>
                <a:schemeClr val="bg1"/>
              </a:solidFill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CEDF8AB3-CD09-4D92-BBB2-F7EC508128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1986" y="6146737"/>
            <a:ext cx="6762153" cy="871537"/>
          </a:xfrm>
        </p:spPr>
        <p:txBody>
          <a:bodyPr anchor="ctr">
            <a:normAutofit/>
          </a:bodyPr>
          <a:lstStyle/>
          <a:p>
            <a:pPr algn="l"/>
            <a:r>
              <a:rPr lang="en-US" sz="2400" b="1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KB-IDE</a:t>
            </a:r>
            <a:endParaRPr lang="th-TH" sz="2400" b="1" dirty="0">
              <a:solidFill>
                <a:schemeClr val="bg1"/>
              </a:solidFill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C2F8BCFB-9CF5-4221-B642-09464AEA7E4C}"/>
              </a:ext>
            </a:extLst>
          </p:cNvPr>
          <p:cNvSpPr/>
          <p:nvPr/>
        </p:nvSpPr>
        <p:spPr>
          <a:xfrm>
            <a:off x="141986" y="140517"/>
            <a:ext cx="6906884" cy="516431"/>
          </a:xfrm>
          <a:prstGeom prst="roundRect">
            <a:avLst/>
          </a:prstGeom>
          <a:solidFill>
            <a:srgbClr val="FE7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h-TH" b="1" dirty="0">
                <a:latin typeface="Kanit" panose="00000500000000000000" pitchFamily="2" charset="-34"/>
                <a:cs typeface="Kanit" panose="00000500000000000000" pitchFamily="2" charset="-34"/>
              </a:rPr>
              <a:t>สรุปขั้นตอนการติดตั้งและตั้งค่าต่างๆ</a:t>
            </a:r>
          </a:p>
        </p:txBody>
      </p:sp>
      <p:pic>
        <p:nvPicPr>
          <p:cNvPr id="13" name="รูปภาพ 15">
            <a:extLst>
              <a:ext uri="{FF2B5EF4-FFF2-40B4-BE49-F238E27FC236}">
                <a16:creationId xmlns:a16="http://schemas.microsoft.com/office/drawing/2014/main" id="{13D64D1D-F2C3-4B11-8ECF-8A957C0ABE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1780" y="6251543"/>
            <a:ext cx="606457" cy="60645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26E3A5C-D1EA-407A-B8CF-D846FB83A889}"/>
              </a:ext>
            </a:extLst>
          </p:cNvPr>
          <p:cNvSpPr txBox="1"/>
          <p:nvPr/>
        </p:nvSpPr>
        <p:spPr>
          <a:xfrm>
            <a:off x="11044964" y="6337010"/>
            <a:ext cx="11326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MTB</a:t>
            </a:r>
            <a:endParaRPr lang="th-TH" sz="32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BE283E6-B00B-478F-8B12-F6195F773C2A}"/>
              </a:ext>
            </a:extLst>
          </p:cNvPr>
          <p:cNvSpPr txBox="1"/>
          <p:nvPr/>
        </p:nvSpPr>
        <p:spPr>
          <a:xfrm>
            <a:off x="11067672" y="6229288"/>
            <a:ext cx="113269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MICROTECHBEING</a:t>
            </a:r>
            <a:endParaRPr lang="th-TH" sz="8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7A98CFD-BCFE-41FC-9909-C505988202D4}"/>
              </a:ext>
            </a:extLst>
          </p:cNvPr>
          <p:cNvSpPr txBox="1"/>
          <p:nvPr/>
        </p:nvSpPr>
        <p:spPr>
          <a:xfrm>
            <a:off x="7191637" y="6206058"/>
            <a:ext cx="113269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POWERED by</a:t>
            </a:r>
            <a:endParaRPr lang="th-TH" sz="900" b="1" dirty="0">
              <a:solidFill>
                <a:schemeClr val="bg1"/>
              </a:solidFill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285A6C9-3FF1-458A-81CE-BF3B5DF38BFA}"/>
              </a:ext>
            </a:extLst>
          </p:cNvPr>
          <p:cNvSpPr txBox="1"/>
          <p:nvPr/>
        </p:nvSpPr>
        <p:spPr>
          <a:xfrm>
            <a:off x="635268" y="1098082"/>
            <a:ext cx="10392969" cy="5139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Kanit" panose="00000500000000000000" pitchFamily="2" charset="-34"/>
                <a:cs typeface="Kanit" panose="00000500000000000000" pitchFamily="2" charset="-34"/>
              </a:rPr>
              <a:t>1.</a:t>
            </a:r>
            <a:r>
              <a:rPr lang="th-TH" sz="2400" dirty="0">
                <a:latin typeface="Kanit" panose="00000500000000000000" pitchFamily="2" charset="-34"/>
                <a:cs typeface="Kanit" panose="00000500000000000000" pitchFamily="2" charset="-34"/>
              </a:rPr>
              <a:t> ติดตั้งโปรแกรม </a:t>
            </a:r>
            <a:r>
              <a:rPr lang="en-US" sz="2400" b="1" dirty="0">
                <a:solidFill>
                  <a:srgbClr val="FF0000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KB-</a:t>
            </a:r>
            <a:r>
              <a:rPr lang="en-US" sz="2400" b="1" dirty="0">
                <a:latin typeface="Kanit" panose="00000500000000000000" pitchFamily="2" charset="-34"/>
                <a:cs typeface="Kanit" panose="00000500000000000000" pitchFamily="2" charset="-34"/>
              </a:rPr>
              <a:t>IDE</a:t>
            </a:r>
            <a:r>
              <a:rPr lang="en-US" sz="2400" dirty="0">
                <a:latin typeface="Kanit" panose="00000500000000000000" pitchFamily="2" charset="-34"/>
                <a:cs typeface="Kanit" panose="00000500000000000000" pitchFamily="2" charset="-34"/>
              </a:rPr>
              <a:t> </a:t>
            </a:r>
            <a:r>
              <a:rPr lang="th-TH" sz="2400" dirty="0">
                <a:latin typeface="Kanit" panose="00000500000000000000" pitchFamily="2" charset="-34"/>
                <a:cs typeface="Kanit" panose="00000500000000000000" pitchFamily="2" charset="-34"/>
              </a:rPr>
              <a:t>สามารถดาวโหลดได้จาก </a:t>
            </a:r>
            <a:r>
              <a:rPr lang="en-US" sz="2400" dirty="0">
                <a:latin typeface="Kanit" panose="00000500000000000000" pitchFamily="2" charset="-34"/>
                <a:cs typeface="Kanit" panose="00000500000000000000" pitchFamily="2" charset="-34"/>
                <a:hlinkClick r:id="rId3"/>
              </a:rPr>
              <a:t>https://kbide.org/</a:t>
            </a:r>
            <a:endParaRPr lang="en-US" sz="2400" dirty="0">
              <a:latin typeface="Kanit" panose="00000500000000000000" pitchFamily="2" charset="-34"/>
              <a:cs typeface="Kanit" panose="00000500000000000000" pitchFamily="2" charset="-34"/>
            </a:endParaRPr>
          </a:p>
          <a:p>
            <a:r>
              <a:rPr lang="en-US" sz="2400" dirty="0">
                <a:latin typeface="Kanit" panose="00000500000000000000" pitchFamily="2" charset="-34"/>
                <a:cs typeface="Kanit" panose="00000500000000000000" pitchFamily="2" charset="-34"/>
              </a:rPr>
              <a:t>2.</a:t>
            </a:r>
            <a:r>
              <a:rPr lang="th-TH" sz="2400" dirty="0">
                <a:latin typeface="Kanit" panose="00000500000000000000" pitchFamily="2" charset="-34"/>
                <a:cs typeface="Kanit" panose="00000500000000000000" pitchFamily="2" charset="-34"/>
              </a:rPr>
              <a:t> ติดตั้งบอร์ด</a:t>
            </a:r>
            <a:r>
              <a:rPr lang="en-US" sz="2400" dirty="0">
                <a:latin typeface="Kanit" panose="00000500000000000000" pitchFamily="2" charset="-34"/>
                <a:cs typeface="Kanit" panose="00000500000000000000" pitchFamily="2" charset="-34"/>
              </a:rPr>
              <a:t> </a:t>
            </a:r>
            <a:r>
              <a:rPr lang="en-US" sz="2400" b="1" dirty="0">
                <a:solidFill>
                  <a:srgbClr val="7030A0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Generic ESP32 </a:t>
            </a:r>
            <a:r>
              <a:rPr lang="en-US" sz="2400" b="1" dirty="0" err="1">
                <a:solidFill>
                  <a:srgbClr val="7030A0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Wroom</a:t>
            </a:r>
            <a:endParaRPr lang="en-US" sz="2400" b="1" dirty="0">
              <a:solidFill>
                <a:srgbClr val="7030A0"/>
              </a:solidFill>
              <a:latin typeface="Kanit" panose="00000500000000000000" pitchFamily="2" charset="-34"/>
              <a:cs typeface="Kanit" panose="00000500000000000000" pitchFamily="2" charset="-34"/>
            </a:endParaRPr>
          </a:p>
          <a:p>
            <a:r>
              <a:rPr lang="en-US" sz="2400" dirty="0">
                <a:latin typeface="Kanit" panose="00000500000000000000" pitchFamily="2" charset="-34"/>
                <a:cs typeface="Kanit" panose="00000500000000000000" pitchFamily="2" charset="-34"/>
              </a:rPr>
              <a:t>3. </a:t>
            </a:r>
            <a:r>
              <a:rPr lang="th-TH" sz="2400" dirty="0">
                <a:latin typeface="Kanit" panose="00000500000000000000" pitchFamily="2" charset="-34"/>
                <a:cs typeface="Kanit" panose="00000500000000000000" pitchFamily="2" charset="-34"/>
              </a:rPr>
              <a:t>เลือกบอร์ดที่เราจะใช้ในการขียนโปรแกรมในที่นี้คือ </a:t>
            </a:r>
            <a:r>
              <a:rPr lang="en-US" sz="2400" b="1" dirty="0">
                <a:solidFill>
                  <a:srgbClr val="7030A0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Generic ESP32 </a:t>
            </a:r>
            <a:r>
              <a:rPr lang="en-US" sz="2400" b="1" dirty="0" err="1">
                <a:solidFill>
                  <a:srgbClr val="7030A0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Wroom</a:t>
            </a:r>
            <a:endParaRPr lang="en-US" sz="2400" b="1" dirty="0">
              <a:solidFill>
                <a:srgbClr val="7030A0"/>
              </a:solidFill>
              <a:latin typeface="Kanit" panose="00000500000000000000" pitchFamily="2" charset="-34"/>
              <a:cs typeface="Kanit" panose="00000500000000000000" pitchFamily="2" charset="-34"/>
            </a:endParaRPr>
          </a:p>
          <a:p>
            <a:r>
              <a:rPr lang="en-US" sz="2400" dirty="0">
                <a:latin typeface="Kanit" panose="00000500000000000000" pitchFamily="2" charset="-34"/>
                <a:cs typeface="Kanit" panose="00000500000000000000" pitchFamily="2" charset="-34"/>
              </a:rPr>
              <a:t>4. </a:t>
            </a:r>
            <a:r>
              <a:rPr lang="th-TH" sz="2400" dirty="0">
                <a:latin typeface="Kanit" panose="00000500000000000000" pitchFamily="2" charset="-34"/>
                <a:cs typeface="Kanit" panose="00000500000000000000" pitchFamily="2" charset="-34"/>
              </a:rPr>
              <a:t>ติดตั้ง </a:t>
            </a:r>
            <a:r>
              <a:rPr lang="en-US" sz="2400" dirty="0">
                <a:solidFill>
                  <a:srgbClr val="FF0000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Plugin</a:t>
            </a:r>
            <a:r>
              <a:rPr lang="en-US" sz="2400" dirty="0">
                <a:latin typeface="Kanit" panose="00000500000000000000" pitchFamily="2" charset="-34"/>
                <a:cs typeface="Kanit" panose="00000500000000000000" pitchFamily="2" charset="-34"/>
              </a:rPr>
              <a:t> </a:t>
            </a:r>
            <a:r>
              <a:rPr lang="th-TH" sz="2400" dirty="0">
                <a:latin typeface="Kanit" panose="00000500000000000000" pitchFamily="2" charset="-34"/>
                <a:cs typeface="Kanit" panose="00000500000000000000" pitchFamily="2" charset="-34"/>
              </a:rPr>
              <a:t>ที่จำเป็นต้องใช้</a:t>
            </a:r>
          </a:p>
          <a:p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- </a:t>
            </a:r>
            <a:r>
              <a:rPr lang="en-US" sz="2400" b="1" dirty="0" err="1">
                <a:latin typeface="Kanit" panose="00000500000000000000" pitchFamily="2" charset="-34"/>
                <a:cs typeface="Kanit" panose="00000500000000000000" pitchFamily="2" charset="-34"/>
              </a:rPr>
              <a:t>Blynk</a:t>
            </a:r>
            <a:endParaRPr lang="en-US" sz="2400" b="1" dirty="0">
              <a:latin typeface="Kanit" panose="00000500000000000000" pitchFamily="2" charset="-34"/>
              <a:cs typeface="Kanit" panose="00000500000000000000" pitchFamily="2" charset="-34"/>
            </a:endParaRPr>
          </a:p>
          <a:p>
            <a:pPr marL="285750" indent="-285750">
              <a:buFontTx/>
              <a:buChar char="-"/>
            </a:pP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Servo motor for ESP32</a:t>
            </a:r>
          </a:p>
          <a:p>
            <a:pPr marL="285750" indent="-285750">
              <a:buFontTx/>
              <a:buChar char="-"/>
            </a:pP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L298</a:t>
            </a:r>
          </a:p>
          <a:p>
            <a:pPr marL="285750" indent="-285750">
              <a:buFontTx/>
              <a:buChar char="-"/>
            </a:pP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latin typeface="Kanit" panose="00000500000000000000" pitchFamily="2" charset="-34"/>
              <a:cs typeface="Kanit" panose="00000500000000000000" pitchFamily="2" charset="-34"/>
            </a:endParaRPr>
          </a:p>
          <a:p>
            <a:r>
              <a:rPr lang="en-US" sz="2400" dirty="0">
                <a:solidFill>
                  <a:srgbClr val="C00000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-----------------------------------------------------------------------</a:t>
            </a:r>
          </a:p>
          <a:p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latin typeface="Kanit" panose="00000500000000000000" pitchFamily="2" charset="-34"/>
              <a:cs typeface="Kanit" panose="00000500000000000000" pitchFamily="2" charset="-34"/>
            </a:endParaRPr>
          </a:p>
          <a:p>
            <a:pPr algn="ctr"/>
            <a:r>
              <a:rPr lang="en-US" sz="3200" b="1" dirty="0">
                <a:solidFill>
                  <a:srgbClr val="FF0000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**</a:t>
            </a:r>
            <a:r>
              <a:rPr lang="th-TH" sz="3200" b="1" dirty="0">
                <a:solidFill>
                  <a:srgbClr val="FF0000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 หากทำการติดตั้งครบแล้วมาเริ่มเขียนโปรแกรมกัน </a:t>
            </a:r>
            <a:r>
              <a:rPr lang="en-US" sz="3200" b="1" dirty="0">
                <a:solidFill>
                  <a:srgbClr val="FF0000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**</a:t>
            </a:r>
          </a:p>
          <a:p>
            <a:endParaRPr lang="th-TH" dirty="0">
              <a:latin typeface="Kanit" panose="00000500000000000000" pitchFamily="2" charset="-34"/>
              <a:cs typeface="Kanit" panose="00000500000000000000" pitchFamily="2" charset="-34"/>
            </a:endParaRPr>
          </a:p>
          <a:p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289824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E7819AA3-3FD9-44CB-8F2D-4B6001DF2E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1707832" y="1393174"/>
            <a:ext cx="5679557" cy="3699756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0" y="6498000"/>
            <a:ext cx="12192000" cy="360000"/>
            <a:chOff x="0" y="6498000"/>
            <a:chExt cx="12192000" cy="360000"/>
          </a:xfrm>
        </p:grpSpPr>
        <p:sp>
          <p:nvSpPr>
            <p:cNvPr id="6" name="Rectangle 5"/>
            <p:cNvSpPr/>
            <p:nvPr/>
          </p:nvSpPr>
          <p:spPr>
            <a:xfrm>
              <a:off x="0" y="6498000"/>
              <a:ext cx="7200000" cy="360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7" name="Rectangle 6"/>
            <p:cNvSpPr/>
            <p:nvPr/>
          </p:nvSpPr>
          <p:spPr>
            <a:xfrm>
              <a:off x="7200000" y="6498000"/>
              <a:ext cx="4992000" cy="36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  <p:grpSp>
        <p:nvGrpSpPr>
          <p:cNvPr id="8" name="Group 82"/>
          <p:cNvGrpSpPr/>
          <p:nvPr/>
        </p:nvGrpSpPr>
        <p:grpSpPr>
          <a:xfrm>
            <a:off x="0" y="6211275"/>
            <a:ext cx="12192000" cy="646725"/>
            <a:chOff x="0" y="6498000"/>
            <a:chExt cx="12192000" cy="360000"/>
          </a:xfrm>
        </p:grpSpPr>
        <p:sp>
          <p:nvSpPr>
            <p:cNvPr id="10" name="Rectangle 83"/>
            <p:cNvSpPr/>
            <p:nvPr/>
          </p:nvSpPr>
          <p:spPr>
            <a:xfrm>
              <a:off x="0" y="6498000"/>
              <a:ext cx="7200000" cy="360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>
                <a:latin typeface="Kanit Light" panose="00000400000000000000" pitchFamily="2" charset="-34"/>
                <a:cs typeface="Kanit Light" panose="00000400000000000000" pitchFamily="2" charset="-34"/>
              </a:endParaRPr>
            </a:p>
          </p:txBody>
        </p:sp>
        <p:sp>
          <p:nvSpPr>
            <p:cNvPr id="12" name="Rectangle 84"/>
            <p:cNvSpPr/>
            <p:nvPr/>
          </p:nvSpPr>
          <p:spPr>
            <a:xfrm>
              <a:off x="7200000" y="6498000"/>
              <a:ext cx="4992000" cy="360000"/>
            </a:xfrm>
            <a:prstGeom prst="rect">
              <a:avLst/>
            </a:prstGeom>
            <a:solidFill>
              <a:srgbClr val="FE7E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>
                <a:latin typeface="Kanit Light" panose="00000400000000000000" pitchFamily="2" charset="-34"/>
                <a:cs typeface="Kanit Light" panose="00000400000000000000" pitchFamily="2" charset="-34"/>
              </a:endParaRPr>
            </a:p>
          </p:txBody>
        </p: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8C247B4A-244B-4BF5-B69E-05EA9AE014A5}"/>
              </a:ext>
            </a:extLst>
          </p:cNvPr>
          <p:cNvSpPr txBox="1">
            <a:spLocks/>
          </p:cNvSpPr>
          <p:nvPr/>
        </p:nvSpPr>
        <p:spPr>
          <a:xfrm>
            <a:off x="141987" y="6146738"/>
            <a:ext cx="4758487" cy="8715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th-TH" sz="2400" b="1" dirty="0">
              <a:solidFill>
                <a:schemeClr val="bg1"/>
              </a:solidFill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CEDF8AB3-CD09-4D92-BBB2-F7EC508128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1986" y="6146737"/>
            <a:ext cx="6762153" cy="871537"/>
          </a:xfrm>
        </p:spPr>
        <p:txBody>
          <a:bodyPr anchor="ctr">
            <a:normAutofit/>
          </a:bodyPr>
          <a:lstStyle/>
          <a:p>
            <a:pPr algn="l"/>
            <a:r>
              <a:rPr lang="en-US" sz="2400" b="1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KB-IDE</a:t>
            </a:r>
            <a:endParaRPr lang="th-TH" sz="2400" b="1" dirty="0">
              <a:solidFill>
                <a:schemeClr val="bg1"/>
              </a:solidFill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C2F8BCFB-9CF5-4221-B642-09464AEA7E4C}"/>
              </a:ext>
            </a:extLst>
          </p:cNvPr>
          <p:cNvSpPr/>
          <p:nvPr/>
        </p:nvSpPr>
        <p:spPr>
          <a:xfrm>
            <a:off x="141986" y="140517"/>
            <a:ext cx="6906884" cy="516431"/>
          </a:xfrm>
          <a:prstGeom prst="roundRect">
            <a:avLst/>
          </a:prstGeom>
          <a:solidFill>
            <a:srgbClr val="FE7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h-TH" sz="2400" b="1" dirty="0">
                <a:latin typeface="Kanit" panose="00000500000000000000" pitchFamily="2" charset="-34"/>
                <a:cs typeface="Kanit" panose="00000500000000000000" pitchFamily="2" charset="-34"/>
              </a:rPr>
              <a:t>การเชื่อมต่อ </a:t>
            </a:r>
            <a:r>
              <a:rPr lang="en-US" sz="2400" b="1" dirty="0">
                <a:latin typeface="Kanit" panose="00000500000000000000" pitchFamily="2" charset="-34"/>
                <a:cs typeface="Kanit" panose="00000500000000000000" pitchFamily="2" charset="-34"/>
              </a:rPr>
              <a:t>MR32-BOT </a:t>
            </a:r>
            <a:r>
              <a:rPr lang="th-TH" sz="2400" b="1" dirty="0">
                <a:latin typeface="Kanit" panose="00000500000000000000" pitchFamily="2" charset="-34"/>
                <a:cs typeface="Kanit" panose="00000500000000000000" pitchFamily="2" charset="-34"/>
              </a:rPr>
              <a:t>เพื่ออัพโหลดโปรแกรม</a:t>
            </a:r>
          </a:p>
        </p:txBody>
      </p:sp>
      <p:pic>
        <p:nvPicPr>
          <p:cNvPr id="13" name="รูปภาพ 15">
            <a:extLst>
              <a:ext uri="{FF2B5EF4-FFF2-40B4-BE49-F238E27FC236}">
                <a16:creationId xmlns:a16="http://schemas.microsoft.com/office/drawing/2014/main" id="{13D64D1D-F2C3-4B11-8ECF-8A957C0ABE6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1780" y="6251543"/>
            <a:ext cx="606457" cy="60645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26E3A5C-D1EA-407A-B8CF-D846FB83A889}"/>
              </a:ext>
            </a:extLst>
          </p:cNvPr>
          <p:cNvSpPr txBox="1"/>
          <p:nvPr/>
        </p:nvSpPr>
        <p:spPr>
          <a:xfrm>
            <a:off x="11044964" y="6337010"/>
            <a:ext cx="11326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MTB</a:t>
            </a:r>
            <a:endParaRPr lang="th-TH" sz="32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BE283E6-B00B-478F-8B12-F6195F773C2A}"/>
              </a:ext>
            </a:extLst>
          </p:cNvPr>
          <p:cNvSpPr txBox="1"/>
          <p:nvPr/>
        </p:nvSpPr>
        <p:spPr>
          <a:xfrm>
            <a:off x="11067672" y="6229288"/>
            <a:ext cx="113269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MICROTECHBEING</a:t>
            </a:r>
            <a:endParaRPr lang="th-TH" sz="8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7A98CFD-BCFE-41FC-9909-C505988202D4}"/>
              </a:ext>
            </a:extLst>
          </p:cNvPr>
          <p:cNvSpPr txBox="1"/>
          <p:nvPr/>
        </p:nvSpPr>
        <p:spPr>
          <a:xfrm>
            <a:off x="7191637" y="6206058"/>
            <a:ext cx="113269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POWERED by</a:t>
            </a:r>
            <a:endParaRPr lang="th-TH" sz="900" b="1" dirty="0">
              <a:solidFill>
                <a:schemeClr val="bg1"/>
              </a:solidFill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C726BC1-B92A-4B21-802E-ADCB9124B982}"/>
              </a:ext>
            </a:extLst>
          </p:cNvPr>
          <p:cNvCxnSpPr>
            <a:cxnSpLocks/>
          </p:cNvCxnSpPr>
          <p:nvPr/>
        </p:nvCxnSpPr>
        <p:spPr>
          <a:xfrm flipH="1">
            <a:off x="6020741" y="4889366"/>
            <a:ext cx="967694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C5763E6-0CB2-4E51-9C99-4968F3171899}"/>
              </a:ext>
            </a:extLst>
          </p:cNvPr>
          <p:cNvCxnSpPr>
            <a:cxnSpLocks/>
          </p:cNvCxnSpPr>
          <p:nvPr/>
        </p:nvCxnSpPr>
        <p:spPr>
          <a:xfrm flipH="1">
            <a:off x="6293160" y="4034831"/>
            <a:ext cx="648068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874FD5CA-AA38-40F6-B65D-56327D1E59B1}"/>
              </a:ext>
            </a:extLst>
          </p:cNvPr>
          <p:cNvSpPr/>
          <p:nvPr/>
        </p:nvSpPr>
        <p:spPr>
          <a:xfrm>
            <a:off x="7114307" y="4671863"/>
            <a:ext cx="435006" cy="43500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Kanit" panose="00000500000000000000" pitchFamily="2" charset="-34"/>
                <a:cs typeface="Kanit" panose="00000500000000000000" pitchFamily="2" charset="-34"/>
              </a:rPr>
              <a:t>1</a:t>
            </a:r>
            <a:endParaRPr lang="th-TH" dirty="0"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36664CD-297B-46C3-9BD6-A870A81B978F}"/>
              </a:ext>
            </a:extLst>
          </p:cNvPr>
          <p:cNvSpPr txBox="1"/>
          <p:nvPr/>
        </p:nvSpPr>
        <p:spPr>
          <a:xfrm>
            <a:off x="7604384" y="4627342"/>
            <a:ext cx="34238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1400" dirty="0">
                <a:latin typeface="Kanit" panose="00000500000000000000" pitchFamily="2" charset="-34"/>
                <a:cs typeface="Kanit" panose="00000500000000000000" pitchFamily="2" charset="-34"/>
              </a:rPr>
              <a:t>เสียบสาย </a:t>
            </a:r>
            <a:r>
              <a:rPr lang="en-US" sz="1400" dirty="0">
                <a:latin typeface="Kanit" panose="00000500000000000000" pitchFamily="2" charset="-34"/>
                <a:cs typeface="Kanit" panose="00000500000000000000" pitchFamily="2" charset="-34"/>
              </a:rPr>
              <a:t>Micro USB</a:t>
            </a:r>
            <a:r>
              <a:rPr lang="th-TH" sz="1400" dirty="0">
                <a:latin typeface="Kanit" panose="00000500000000000000" pitchFamily="2" charset="-34"/>
                <a:cs typeface="Kanit" panose="00000500000000000000" pitchFamily="2" charset="-34"/>
              </a:rPr>
              <a:t> กับคอมพิวเตอร์จะเห็น </a:t>
            </a:r>
            <a:r>
              <a:rPr lang="en-US" sz="1400" dirty="0">
                <a:latin typeface="Kanit" panose="00000500000000000000" pitchFamily="2" charset="-34"/>
                <a:cs typeface="Kanit" panose="00000500000000000000" pitchFamily="2" charset="-34"/>
              </a:rPr>
              <a:t>LED</a:t>
            </a:r>
            <a:r>
              <a:rPr lang="th-TH" sz="1400" dirty="0">
                <a:latin typeface="Kanit" panose="00000500000000000000" pitchFamily="2" charset="-34"/>
                <a:cs typeface="Kanit" panose="00000500000000000000" pitchFamily="2" charset="-34"/>
              </a:rPr>
              <a:t> สีแดงที่บอร์ดสว่างขึ้นมา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5A2BACA-9479-4189-866E-D61A35344795}"/>
              </a:ext>
            </a:extLst>
          </p:cNvPr>
          <p:cNvSpPr txBox="1"/>
          <p:nvPr/>
        </p:nvSpPr>
        <p:spPr>
          <a:xfrm>
            <a:off x="7598206" y="3773221"/>
            <a:ext cx="34238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1400" dirty="0">
                <a:latin typeface="Kanit" panose="00000500000000000000" pitchFamily="2" charset="-34"/>
                <a:cs typeface="Kanit" panose="00000500000000000000" pitchFamily="2" charset="-34"/>
              </a:rPr>
              <a:t>กดสวิตช์ </a:t>
            </a:r>
            <a:r>
              <a:rPr lang="en-US" sz="1400" dirty="0">
                <a:latin typeface="Kanit" panose="00000500000000000000" pitchFamily="2" charset="-34"/>
                <a:cs typeface="Kanit" panose="00000500000000000000" pitchFamily="2" charset="-34"/>
              </a:rPr>
              <a:t>1 </a:t>
            </a:r>
            <a:r>
              <a:rPr lang="th-TH" sz="1400" dirty="0">
                <a:latin typeface="Kanit" panose="00000500000000000000" pitchFamily="2" charset="-34"/>
                <a:cs typeface="Kanit" panose="00000500000000000000" pitchFamily="2" charset="-34"/>
              </a:rPr>
              <a:t>ครั้งให้ </a:t>
            </a:r>
            <a:r>
              <a:rPr lang="en-US" sz="1400" dirty="0">
                <a:latin typeface="Kanit" panose="00000500000000000000" pitchFamily="2" charset="-34"/>
                <a:cs typeface="Kanit" panose="00000500000000000000" pitchFamily="2" charset="-34"/>
              </a:rPr>
              <a:t>LED </a:t>
            </a:r>
            <a:r>
              <a:rPr lang="th-TH" sz="1400" dirty="0">
                <a:latin typeface="Kanit" panose="00000500000000000000" pitchFamily="2" charset="-34"/>
                <a:cs typeface="Kanit" panose="00000500000000000000" pitchFamily="2" charset="-34"/>
              </a:rPr>
              <a:t>สีฟ้าสว่างเพื่อเปิดการทำงานบอร์ด</a:t>
            </a:r>
            <a:r>
              <a:rPr lang="en-US" sz="1400" dirty="0">
                <a:latin typeface="Kanit" panose="00000500000000000000" pitchFamily="2" charset="-34"/>
                <a:cs typeface="Kanit" panose="00000500000000000000" pitchFamily="2" charset="-34"/>
              </a:rPr>
              <a:t> (</a:t>
            </a:r>
            <a:r>
              <a:rPr lang="th-TH" sz="1400" dirty="0">
                <a:latin typeface="Kanit" panose="00000500000000000000" pitchFamily="2" charset="-34"/>
                <a:cs typeface="Kanit" panose="00000500000000000000" pitchFamily="2" charset="-34"/>
              </a:rPr>
              <a:t>กดอีกครั้งเพื่อปิดบอร์ด</a:t>
            </a:r>
            <a:r>
              <a:rPr lang="en-US" sz="1400" dirty="0">
                <a:latin typeface="Kanit" panose="00000500000000000000" pitchFamily="2" charset="-34"/>
                <a:cs typeface="Kanit" panose="00000500000000000000" pitchFamily="2" charset="-34"/>
              </a:rPr>
              <a:t>)</a:t>
            </a:r>
            <a:endParaRPr lang="th-TH" sz="1400" dirty="0"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B62B7937-2DDF-40DF-8D86-C1B847B3E29B}"/>
              </a:ext>
            </a:extLst>
          </p:cNvPr>
          <p:cNvSpPr/>
          <p:nvPr/>
        </p:nvSpPr>
        <p:spPr>
          <a:xfrm>
            <a:off x="7114307" y="3832673"/>
            <a:ext cx="435006" cy="43500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Kanit" panose="00000500000000000000" pitchFamily="2" charset="-34"/>
                <a:cs typeface="Kanit" panose="00000500000000000000" pitchFamily="2" charset="-34"/>
              </a:rPr>
              <a:t>2</a:t>
            </a:r>
            <a:endParaRPr lang="th-TH" dirty="0"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88B7B38D-42F3-400C-9C81-D5190599CCD7}"/>
              </a:ext>
            </a:extLst>
          </p:cNvPr>
          <p:cNvCxnSpPr>
            <a:cxnSpLocks/>
          </p:cNvCxnSpPr>
          <p:nvPr/>
        </p:nvCxnSpPr>
        <p:spPr>
          <a:xfrm flipH="1">
            <a:off x="5372673" y="2464963"/>
            <a:ext cx="1615762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val 35">
            <a:extLst>
              <a:ext uri="{FF2B5EF4-FFF2-40B4-BE49-F238E27FC236}">
                <a16:creationId xmlns:a16="http://schemas.microsoft.com/office/drawing/2014/main" id="{83EE9663-09F2-4579-9710-144FF968F39A}"/>
              </a:ext>
            </a:extLst>
          </p:cNvPr>
          <p:cNvSpPr/>
          <p:nvPr/>
        </p:nvSpPr>
        <p:spPr>
          <a:xfrm>
            <a:off x="7113228" y="2247460"/>
            <a:ext cx="435006" cy="435006"/>
          </a:xfrm>
          <a:prstGeom prst="ellipse">
            <a:avLst/>
          </a:prstGeom>
          <a:solidFill>
            <a:srgbClr val="034F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Kanit" panose="00000500000000000000" pitchFamily="2" charset="-34"/>
                <a:cs typeface="Kanit" panose="00000500000000000000" pitchFamily="2" charset="-34"/>
              </a:rPr>
              <a:t>3</a:t>
            </a:r>
            <a:endParaRPr lang="th-TH" dirty="0"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9322BDE-1704-4F2A-9B86-0C00660F96E3}"/>
              </a:ext>
            </a:extLst>
          </p:cNvPr>
          <p:cNvSpPr txBox="1"/>
          <p:nvPr/>
        </p:nvSpPr>
        <p:spPr>
          <a:xfrm>
            <a:off x="7598206" y="2311074"/>
            <a:ext cx="34238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Kanit" panose="00000500000000000000" pitchFamily="2" charset="-34"/>
                <a:cs typeface="Kanit" panose="00000500000000000000" pitchFamily="2" charset="-34"/>
              </a:rPr>
              <a:t>LED </a:t>
            </a:r>
            <a:r>
              <a:rPr lang="th-TH" sz="1400" dirty="0">
                <a:latin typeface="Kanit" panose="00000500000000000000" pitchFamily="2" charset="-34"/>
                <a:cs typeface="Kanit" panose="00000500000000000000" pitchFamily="2" charset="-34"/>
              </a:rPr>
              <a:t>สีฟ้าแสดงสถานะการทำงานของบอร์ด</a:t>
            </a:r>
          </a:p>
        </p:txBody>
      </p:sp>
    </p:spTree>
    <p:extLst>
      <p:ext uri="{BB962C8B-B14F-4D97-AF65-F5344CB8AC3E}">
        <p14:creationId xmlns:p14="http://schemas.microsoft.com/office/powerpoint/2010/main" val="353170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0" y="6498000"/>
            <a:ext cx="12192000" cy="360000"/>
            <a:chOff x="0" y="6498000"/>
            <a:chExt cx="12192000" cy="360000"/>
          </a:xfrm>
        </p:grpSpPr>
        <p:sp>
          <p:nvSpPr>
            <p:cNvPr id="6" name="Rectangle 5"/>
            <p:cNvSpPr/>
            <p:nvPr/>
          </p:nvSpPr>
          <p:spPr>
            <a:xfrm>
              <a:off x="0" y="6498000"/>
              <a:ext cx="7200000" cy="360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7" name="Rectangle 6"/>
            <p:cNvSpPr/>
            <p:nvPr/>
          </p:nvSpPr>
          <p:spPr>
            <a:xfrm>
              <a:off x="7200000" y="6498000"/>
              <a:ext cx="4992000" cy="36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  <p:grpSp>
        <p:nvGrpSpPr>
          <p:cNvPr id="8" name="Group 82"/>
          <p:cNvGrpSpPr/>
          <p:nvPr/>
        </p:nvGrpSpPr>
        <p:grpSpPr>
          <a:xfrm>
            <a:off x="0" y="6211275"/>
            <a:ext cx="12192000" cy="646725"/>
            <a:chOff x="0" y="6498000"/>
            <a:chExt cx="12192000" cy="360000"/>
          </a:xfrm>
        </p:grpSpPr>
        <p:sp>
          <p:nvSpPr>
            <p:cNvPr id="10" name="Rectangle 83"/>
            <p:cNvSpPr/>
            <p:nvPr/>
          </p:nvSpPr>
          <p:spPr>
            <a:xfrm>
              <a:off x="0" y="6498000"/>
              <a:ext cx="7200000" cy="360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>
                <a:latin typeface="Kanit Light" panose="00000400000000000000" pitchFamily="2" charset="-34"/>
                <a:cs typeface="Kanit Light" panose="00000400000000000000" pitchFamily="2" charset="-34"/>
              </a:endParaRPr>
            </a:p>
          </p:txBody>
        </p:sp>
        <p:sp>
          <p:nvSpPr>
            <p:cNvPr id="12" name="Rectangle 84"/>
            <p:cNvSpPr/>
            <p:nvPr/>
          </p:nvSpPr>
          <p:spPr>
            <a:xfrm>
              <a:off x="7200000" y="6498000"/>
              <a:ext cx="4992000" cy="360000"/>
            </a:xfrm>
            <a:prstGeom prst="rect">
              <a:avLst/>
            </a:prstGeom>
            <a:solidFill>
              <a:srgbClr val="FE7E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>
                <a:latin typeface="Kanit Light" panose="00000400000000000000" pitchFamily="2" charset="-34"/>
                <a:cs typeface="Kanit Light" panose="00000400000000000000" pitchFamily="2" charset="-34"/>
              </a:endParaRPr>
            </a:p>
          </p:txBody>
        </p: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8C247B4A-244B-4BF5-B69E-05EA9AE014A5}"/>
              </a:ext>
            </a:extLst>
          </p:cNvPr>
          <p:cNvSpPr txBox="1">
            <a:spLocks/>
          </p:cNvSpPr>
          <p:nvPr/>
        </p:nvSpPr>
        <p:spPr>
          <a:xfrm>
            <a:off x="141987" y="6146738"/>
            <a:ext cx="4758487" cy="8715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th-TH" sz="2400" b="1" dirty="0">
              <a:solidFill>
                <a:schemeClr val="bg1"/>
              </a:solidFill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CEDF8AB3-CD09-4D92-BBB2-F7EC508128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1986" y="6146737"/>
            <a:ext cx="6762153" cy="871537"/>
          </a:xfrm>
        </p:spPr>
        <p:txBody>
          <a:bodyPr anchor="ctr">
            <a:normAutofit/>
          </a:bodyPr>
          <a:lstStyle/>
          <a:p>
            <a:pPr algn="l"/>
            <a:r>
              <a:rPr lang="en-US" sz="2400" b="1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KB-IDE</a:t>
            </a:r>
            <a:endParaRPr lang="th-TH" sz="2400" b="1" dirty="0">
              <a:solidFill>
                <a:schemeClr val="bg1"/>
              </a:solidFill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C2F8BCFB-9CF5-4221-B642-09464AEA7E4C}"/>
              </a:ext>
            </a:extLst>
          </p:cNvPr>
          <p:cNvSpPr/>
          <p:nvPr/>
        </p:nvSpPr>
        <p:spPr>
          <a:xfrm>
            <a:off x="141986" y="140517"/>
            <a:ext cx="6906884" cy="516431"/>
          </a:xfrm>
          <a:prstGeom prst="roundRect">
            <a:avLst/>
          </a:prstGeom>
          <a:solidFill>
            <a:srgbClr val="FE7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h-TH" sz="2400" b="1" dirty="0">
                <a:latin typeface="Kanit" panose="00000500000000000000" pitchFamily="2" charset="-34"/>
                <a:cs typeface="Kanit" panose="00000500000000000000" pitchFamily="2" charset="-34"/>
              </a:rPr>
              <a:t>การเชื่อมต่อ </a:t>
            </a:r>
            <a:r>
              <a:rPr lang="en-US" sz="2400" b="1" dirty="0">
                <a:latin typeface="Kanit" panose="00000500000000000000" pitchFamily="2" charset="-34"/>
                <a:cs typeface="Kanit" panose="00000500000000000000" pitchFamily="2" charset="-34"/>
              </a:rPr>
              <a:t>MR32-BOT </a:t>
            </a:r>
            <a:r>
              <a:rPr lang="th-TH" sz="2400" b="1" dirty="0">
                <a:latin typeface="Kanit" panose="00000500000000000000" pitchFamily="2" charset="-34"/>
                <a:cs typeface="Kanit" panose="00000500000000000000" pitchFamily="2" charset="-34"/>
              </a:rPr>
              <a:t>เพื่ออัพโหลดโปรแกรม</a:t>
            </a:r>
            <a:r>
              <a:rPr lang="en-US" sz="2400" b="1" dirty="0">
                <a:latin typeface="Kanit" panose="00000500000000000000" pitchFamily="2" charset="-34"/>
                <a:cs typeface="Kanit" panose="00000500000000000000" pitchFamily="2" charset="-34"/>
              </a:rPr>
              <a:t>(</a:t>
            </a:r>
            <a:r>
              <a:rPr lang="th-TH" sz="2400" b="1" dirty="0">
                <a:latin typeface="Kanit" panose="00000500000000000000" pitchFamily="2" charset="-34"/>
                <a:cs typeface="Kanit" panose="00000500000000000000" pitchFamily="2" charset="-34"/>
              </a:rPr>
              <a:t>ต่อ</a:t>
            </a:r>
            <a:r>
              <a:rPr lang="en-US" sz="2400" b="1" dirty="0">
                <a:latin typeface="Kanit" panose="00000500000000000000" pitchFamily="2" charset="-34"/>
                <a:cs typeface="Kanit" panose="00000500000000000000" pitchFamily="2" charset="-34"/>
              </a:rPr>
              <a:t>)</a:t>
            </a:r>
            <a:endParaRPr lang="th-TH" sz="2400" b="1" dirty="0"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pic>
        <p:nvPicPr>
          <p:cNvPr id="13" name="รูปภาพ 15">
            <a:extLst>
              <a:ext uri="{FF2B5EF4-FFF2-40B4-BE49-F238E27FC236}">
                <a16:creationId xmlns:a16="http://schemas.microsoft.com/office/drawing/2014/main" id="{13D64D1D-F2C3-4B11-8ECF-8A957C0ABE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1780" y="6251543"/>
            <a:ext cx="606457" cy="60645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26E3A5C-D1EA-407A-B8CF-D846FB83A889}"/>
              </a:ext>
            </a:extLst>
          </p:cNvPr>
          <p:cNvSpPr txBox="1"/>
          <p:nvPr/>
        </p:nvSpPr>
        <p:spPr>
          <a:xfrm>
            <a:off x="11044964" y="6337010"/>
            <a:ext cx="11326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MTB</a:t>
            </a:r>
            <a:endParaRPr lang="th-TH" sz="32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BE283E6-B00B-478F-8B12-F6195F773C2A}"/>
              </a:ext>
            </a:extLst>
          </p:cNvPr>
          <p:cNvSpPr txBox="1"/>
          <p:nvPr/>
        </p:nvSpPr>
        <p:spPr>
          <a:xfrm>
            <a:off x="11067672" y="6229288"/>
            <a:ext cx="113269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MICROTECHBEING</a:t>
            </a:r>
            <a:endParaRPr lang="th-TH" sz="8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7A98CFD-BCFE-41FC-9909-C505988202D4}"/>
              </a:ext>
            </a:extLst>
          </p:cNvPr>
          <p:cNvSpPr txBox="1"/>
          <p:nvPr/>
        </p:nvSpPr>
        <p:spPr>
          <a:xfrm>
            <a:off x="7191637" y="6206058"/>
            <a:ext cx="113269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POWERED by</a:t>
            </a:r>
            <a:endParaRPr lang="th-TH" sz="900" b="1" dirty="0">
              <a:solidFill>
                <a:schemeClr val="bg1"/>
              </a:solidFill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0417FD9D-4CEA-4415-85C5-0714991C9D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208" y="763852"/>
            <a:ext cx="2696426" cy="5289897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2962C491-9081-4630-9260-D160F232BC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5058" y="1023841"/>
            <a:ext cx="5943604" cy="496262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DE5D97E-D722-4FEB-938B-0A965043FD77}"/>
              </a:ext>
            </a:extLst>
          </p:cNvPr>
          <p:cNvSpPr/>
          <p:nvPr/>
        </p:nvSpPr>
        <p:spPr>
          <a:xfrm>
            <a:off x="2714935" y="3300947"/>
            <a:ext cx="1616254" cy="26633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2B70B8-CBB7-41DC-B8D2-D70CE1FED4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261" y="5583113"/>
            <a:ext cx="1419225" cy="514350"/>
          </a:xfrm>
          <a:prstGeom prst="rect">
            <a:avLst/>
          </a:prstGeom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5817B64-FDCB-429A-9E0B-AC372FA89A1A}"/>
              </a:ext>
            </a:extLst>
          </p:cNvPr>
          <p:cNvCxnSpPr>
            <a:cxnSpLocks/>
          </p:cNvCxnSpPr>
          <p:nvPr/>
        </p:nvCxnSpPr>
        <p:spPr>
          <a:xfrm>
            <a:off x="464399" y="4793681"/>
            <a:ext cx="0" cy="78943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D2591F08-CA6B-4F4A-8B7A-B7F26446A4D8}"/>
              </a:ext>
            </a:extLst>
          </p:cNvPr>
          <p:cNvSpPr/>
          <p:nvPr/>
        </p:nvSpPr>
        <p:spPr>
          <a:xfrm>
            <a:off x="738738" y="4235856"/>
            <a:ext cx="1419226" cy="516431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h-TH" sz="1600" b="1" dirty="0">
                <a:latin typeface="Kanit" panose="00000500000000000000" pitchFamily="2" charset="-34"/>
                <a:cs typeface="Kanit" panose="00000500000000000000" pitchFamily="2" charset="-34"/>
              </a:rPr>
              <a:t>คลิกขวาที่ปุ่ม </a:t>
            </a:r>
            <a:r>
              <a:rPr lang="en-US" sz="1600" b="1" dirty="0">
                <a:latin typeface="Kanit" panose="00000500000000000000" pitchFamily="2" charset="-34"/>
                <a:cs typeface="Kanit" panose="00000500000000000000" pitchFamily="2" charset="-34"/>
              </a:rPr>
              <a:t>Start</a:t>
            </a:r>
            <a:endParaRPr lang="th-TH" sz="1600" b="1" dirty="0"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4D81EB7C-8DF6-49C7-93B6-299D8AFED445}"/>
              </a:ext>
            </a:extLst>
          </p:cNvPr>
          <p:cNvSpPr/>
          <p:nvPr/>
        </p:nvSpPr>
        <p:spPr>
          <a:xfrm>
            <a:off x="240205" y="4276569"/>
            <a:ext cx="448388" cy="43500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Kanit" panose="00000500000000000000" pitchFamily="2" charset="-34"/>
                <a:cs typeface="Kanit" panose="00000500000000000000" pitchFamily="2" charset="-34"/>
              </a:rPr>
              <a:t>1</a:t>
            </a:r>
            <a:endParaRPr lang="th-TH" dirty="0"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43D46E1-1744-464A-B607-2339F4B198C8}"/>
              </a:ext>
            </a:extLst>
          </p:cNvPr>
          <p:cNvCxnSpPr>
            <a:cxnSpLocks/>
          </p:cNvCxnSpPr>
          <p:nvPr/>
        </p:nvCxnSpPr>
        <p:spPr>
          <a:xfrm>
            <a:off x="1729524" y="3428134"/>
            <a:ext cx="856879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FF4F5B35-6621-42A4-9A96-96414F94F6D6}"/>
              </a:ext>
            </a:extLst>
          </p:cNvPr>
          <p:cNvSpPr/>
          <p:nvPr/>
        </p:nvSpPr>
        <p:spPr>
          <a:xfrm>
            <a:off x="544258" y="3157091"/>
            <a:ext cx="617229" cy="516431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h-TH" sz="1600" b="1" dirty="0">
                <a:latin typeface="Kanit" panose="00000500000000000000" pitchFamily="2" charset="-34"/>
                <a:cs typeface="Kanit" panose="00000500000000000000" pitchFamily="2" charset="-34"/>
              </a:rPr>
              <a:t>คลิก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E30D5204-778E-4AE2-8030-6BBF859AFD68}"/>
              </a:ext>
            </a:extLst>
          </p:cNvPr>
          <p:cNvSpPr/>
          <p:nvPr/>
        </p:nvSpPr>
        <p:spPr>
          <a:xfrm>
            <a:off x="1209015" y="3213706"/>
            <a:ext cx="448388" cy="43500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Kanit" panose="00000500000000000000" pitchFamily="2" charset="-34"/>
                <a:cs typeface="Kanit" panose="00000500000000000000" pitchFamily="2" charset="-34"/>
              </a:rPr>
              <a:t>2</a:t>
            </a:r>
            <a:endParaRPr lang="th-TH" dirty="0"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491B05AC-334A-4E4E-A8F9-08B9568B0089}"/>
              </a:ext>
            </a:extLst>
          </p:cNvPr>
          <p:cNvCxnSpPr>
            <a:cxnSpLocks/>
          </p:cNvCxnSpPr>
          <p:nvPr/>
        </p:nvCxnSpPr>
        <p:spPr>
          <a:xfrm flipH="1">
            <a:off x="8826861" y="4235856"/>
            <a:ext cx="290506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6E7B95C0-98FD-4172-9966-5744C9B36190}"/>
              </a:ext>
            </a:extLst>
          </p:cNvPr>
          <p:cNvSpPr/>
          <p:nvPr/>
        </p:nvSpPr>
        <p:spPr>
          <a:xfrm>
            <a:off x="9187413" y="4016937"/>
            <a:ext cx="448388" cy="43500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Kanit" panose="00000500000000000000" pitchFamily="2" charset="-34"/>
                <a:cs typeface="Kanit" panose="00000500000000000000" pitchFamily="2" charset="-34"/>
              </a:rPr>
              <a:t>3</a:t>
            </a:r>
            <a:endParaRPr lang="th-TH" dirty="0"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5DA66C2F-1FE3-4D75-BC3F-CBA911293167}"/>
              </a:ext>
            </a:extLst>
          </p:cNvPr>
          <p:cNvSpPr/>
          <p:nvPr/>
        </p:nvSpPr>
        <p:spPr>
          <a:xfrm>
            <a:off x="9696000" y="3505151"/>
            <a:ext cx="1826246" cy="1524071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h-TH" sz="1600" b="1" dirty="0">
                <a:latin typeface="Kanit" panose="00000500000000000000" pitchFamily="2" charset="-34"/>
                <a:cs typeface="Kanit" panose="00000500000000000000" pitchFamily="2" charset="-34"/>
              </a:rPr>
              <a:t>จำหมายเลข </a:t>
            </a:r>
            <a:r>
              <a:rPr lang="en-US" sz="1600" b="1" dirty="0">
                <a:latin typeface="Kanit" panose="00000500000000000000" pitchFamily="2" charset="-34"/>
                <a:cs typeface="Kanit" panose="00000500000000000000" pitchFamily="2" charset="-34"/>
              </a:rPr>
              <a:t>COM Port </a:t>
            </a:r>
            <a:r>
              <a:rPr lang="th-TH" sz="1600" b="1" dirty="0">
                <a:latin typeface="Kanit" panose="00000500000000000000" pitchFamily="2" charset="-34"/>
                <a:cs typeface="Kanit" panose="00000500000000000000" pitchFamily="2" charset="-34"/>
              </a:rPr>
              <a:t>เพื่อนำไปใช่ในโปรแกรม</a:t>
            </a:r>
          </a:p>
        </p:txBody>
      </p:sp>
    </p:spTree>
    <p:extLst>
      <p:ext uri="{BB962C8B-B14F-4D97-AF65-F5344CB8AC3E}">
        <p14:creationId xmlns:p14="http://schemas.microsoft.com/office/powerpoint/2010/main" val="1915451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0" y="6498000"/>
            <a:ext cx="12192000" cy="360000"/>
            <a:chOff x="0" y="6498000"/>
            <a:chExt cx="12192000" cy="360000"/>
          </a:xfrm>
        </p:grpSpPr>
        <p:sp>
          <p:nvSpPr>
            <p:cNvPr id="6" name="Rectangle 5"/>
            <p:cNvSpPr/>
            <p:nvPr/>
          </p:nvSpPr>
          <p:spPr>
            <a:xfrm>
              <a:off x="0" y="6498000"/>
              <a:ext cx="7200000" cy="360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7" name="Rectangle 6"/>
            <p:cNvSpPr/>
            <p:nvPr/>
          </p:nvSpPr>
          <p:spPr>
            <a:xfrm>
              <a:off x="7200000" y="6498000"/>
              <a:ext cx="4992000" cy="36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  <p:grpSp>
        <p:nvGrpSpPr>
          <p:cNvPr id="8" name="Group 82"/>
          <p:cNvGrpSpPr/>
          <p:nvPr/>
        </p:nvGrpSpPr>
        <p:grpSpPr>
          <a:xfrm>
            <a:off x="0" y="6211275"/>
            <a:ext cx="12192000" cy="646725"/>
            <a:chOff x="0" y="6498000"/>
            <a:chExt cx="12192000" cy="360000"/>
          </a:xfrm>
        </p:grpSpPr>
        <p:sp>
          <p:nvSpPr>
            <p:cNvPr id="10" name="Rectangle 83"/>
            <p:cNvSpPr/>
            <p:nvPr/>
          </p:nvSpPr>
          <p:spPr>
            <a:xfrm>
              <a:off x="0" y="6498000"/>
              <a:ext cx="7200000" cy="360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>
                <a:latin typeface="Kanit Light" panose="00000400000000000000" pitchFamily="2" charset="-34"/>
                <a:cs typeface="Kanit Light" panose="00000400000000000000" pitchFamily="2" charset="-34"/>
              </a:endParaRPr>
            </a:p>
          </p:txBody>
        </p:sp>
        <p:sp>
          <p:nvSpPr>
            <p:cNvPr id="12" name="Rectangle 84"/>
            <p:cNvSpPr/>
            <p:nvPr/>
          </p:nvSpPr>
          <p:spPr>
            <a:xfrm>
              <a:off x="7200000" y="6498000"/>
              <a:ext cx="4992000" cy="360000"/>
            </a:xfrm>
            <a:prstGeom prst="rect">
              <a:avLst/>
            </a:prstGeom>
            <a:solidFill>
              <a:srgbClr val="FE7E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>
                <a:latin typeface="Kanit Light" panose="00000400000000000000" pitchFamily="2" charset="-34"/>
                <a:cs typeface="Kanit Light" panose="00000400000000000000" pitchFamily="2" charset="-34"/>
              </a:endParaRPr>
            </a:p>
          </p:txBody>
        </p: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8C247B4A-244B-4BF5-B69E-05EA9AE014A5}"/>
              </a:ext>
            </a:extLst>
          </p:cNvPr>
          <p:cNvSpPr txBox="1">
            <a:spLocks/>
          </p:cNvSpPr>
          <p:nvPr/>
        </p:nvSpPr>
        <p:spPr>
          <a:xfrm>
            <a:off x="141987" y="6146738"/>
            <a:ext cx="4758487" cy="8715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th-TH" sz="2400" b="1" dirty="0">
              <a:solidFill>
                <a:schemeClr val="bg1"/>
              </a:solidFill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CEDF8AB3-CD09-4D92-BBB2-F7EC508128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1986" y="6146737"/>
            <a:ext cx="6762153" cy="871537"/>
          </a:xfrm>
        </p:spPr>
        <p:txBody>
          <a:bodyPr anchor="ctr">
            <a:normAutofit/>
          </a:bodyPr>
          <a:lstStyle/>
          <a:p>
            <a:pPr algn="l"/>
            <a:r>
              <a:rPr lang="en-US" sz="2400" b="1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KB-IDE</a:t>
            </a:r>
            <a:endParaRPr lang="th-TH" sz="2400" b="1" dirty="0">
              <a:solidFill>
                <a:schemeClr val="bg1"/>
              </a:solidFill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C2F8BCFB-9CF5-4221-B642-09464AEA7E4C}"/>
              </a:ext>
            </a:extLst>
          </p:cNvPr>
          <p:cNvSpPr/>
          <p:nvPr/>
        </p:nvSpPr>
        <p:spPr>
          <a:xfrm>
            <a:off x="141986" y="140517"/>
            <a:ext cx="6906884" cy="516431"/>
          </a:xfrm>
          <a:prstGeom prst="roundRect">
            <a:avLst/>
          </a:prstGeom>
          <a:solidFill>
            <a:srgbClr val="FE7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h-TH" b="1" dirty="0">
                <a:latin typeface="Kanit" panose="00000500000000000000" pitchFamily="2" charset="-34"/>
                <a:cs typeface="Kanit" panose="00000500000000000000" pitchFamily="2" charset="-34"/>
              </a:rPr>
              <a:t>ทดลองอัพโหลดโปรแกรมลง </a:t>
            </a:r>
            <a:r>
              <a:rPr lang="en-US" b="1" dirty="0">
                <a:latin typeface="Kanit" panose="00000500000000000000" pitchFamily="2" charset="-34"/>
                <a:cs typeface="Kanit" panose="00000500000000000000" pitchFamily="2" charset="-34"/>
              </a:rPr>
              <a:t>MR32-BOT</a:t>
            </a:r>
            <a:endParaRPr lang="th-TH" b="1" dirty="0"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pic>
        <p:nvPicPr>
          <p:cNvPr id="13" name="รูปภาพ 15">
            <a:extLst>
              <a:ext uri="{FF2B5EF4-FFF2-40B4-BE49-F238E27FC236}">
                <a16:creationId xmlns:a16="http://schemas.microsoft.com/office/drawing/2014/main" id="{13D64D1D-F2C3-4B11-8ECF-8A957C0ABE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1780" y="6251543"/>
            <a:ext cx="606457" cy="60645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26E3A5C-D1EA-407A-B8CF-D846FB83A889}"/>
              </a:ext>
            </a:extLst>
          </p:cNvPr>
          <p:cNvSpPr txBox="1"/>
          <p:nvPr/>
        </p:nvSpPr>
        <p:spPr>
          <a:xfrm>
            <a:off x="11044964" y="6337010"/>
            <a:ext cx="11326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MTB</a:t>
            </a:r>
            <a:endParaRPr lang="th-TH" sz="32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BE283E6-B00B-478F-8B12-F6195F773C2A}"/>
              </a:ext>
            </a:extLst>
          </p:cNvPr>
          <p:cNvSpPr txBox="1"/>
          <p:nvPr/>
        </p:nvSpPr>
        <p:spPr>
          <a:xfrm>
            <a:off x="11067672" y="6229288"/>
            <a:ext cx="113269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MICROTECHBEING</a:t>
            </a:r>
            <a:endParaRPr lang="th-TH" sz="8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7A98CFD-BCFE-41FC-9909-C505988202D4}"/>
              </a:ext>
            </a:extLst>
          </p:cNvPr>
          <p:cNvSpPr txBox="1"/>
          <p:nvPr/>
        </p:nvSpPr>
        <p:spPr>
          <a:xfrm>
            <a:off x="7191637" y="6206058"/>
            <a:ext cx="113269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POWERED by</a:t>
            </a:r>
            <a:endParaRPr lang="th-TH" sz="900" b="1" dirty="0">
              <a:solidFill>
                <a:schemeClr val="bg1"/>
              </a:solidFill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83C7591F-BF3C-47AD-96C8-1B8B8CB1CD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827157"/>
            <a:ext cx="5873454" cy="331057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782EFFC-D9C4-4DAF-B3DA-C8C819472B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986" y="746453"/>
            <a:ext cx="5690643" cy="3445876"/>
          </a:xfrm>
          <a:prstGeom prst="rect">
            <a:avLst/>
          </a:prstGeom>
        </p:spPr>
      </p:pic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CCC6C06-20B1-4F0B-B759-6B167CA4D1AC}"/>
              </a:ext>
            </a:extLst>
          </p:cNvPr>
          <p:cNvCxnSpPr>
            <a:cxnSpLocks/>
          </p:cNvCxnSpPr>
          <p:nvPr/>
        </p:nvCxnSpPr>
        <p:spPr>
          <a:xfrm flipV="1">
            <a:off x="2754837" y="1419486"/>
            <a:ext cx="0" cy="58686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7AD219C1-F939-4C1F-9BC8-25B6F1EBEA91}"/>
              </a:ext>
            </a:extLst>
          </p:cNvPr>
          <p:cNvSpPr/>
          <p:nvPr/>
        </p:nvSpPr>
        <p:spPr>
          <a:xfrm>
            <a:off x="3035991" y="1877443"/>
            <a:ext cx="2739970" cy="516431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h-TH" sz="1400" b="1" dirty="0">
                <a:latin typeface="Kanit" panose="00000500000000000000" pitchFamily="2" charset="-34"/>
                <a:cs typeface="Kanit" panose="00000500000000000000" pitchFamily="2" charset="-34"/>
              </a:rPr>
              <a:t>คลิกเมนู </a:t>
            </a:r>
            <a:r>
              <a:rPr lang="en-US" sz="1400" b="1" dirty="0">
                <a:latin typeface="Kanit" panose="00000500000000000000" pitchFamily="2" charset="-34"/>
                <a:cs typeface="Kanit" panose="00000500000000000000" pitchFamily="2" charset="-34"/>
              </a:rPr>
              <a:t>Examples &amp; Tutorials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26905892-D7A9-4001-829F-B0417AE71DC0}"/>
              </a:ext>
            </a:extLst>
          </p:cNvPr>
          <p:cNvSpPr/>
          <p:nvPr/>
        </p:nvSpPr>
        <p:spPr>
          <a:xfrm>
            <a:off x="2585395" y="1015487"/>
            <a:ext cx="321631" cy="3604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665C0951-13A2-43A3-B1E1-42088F537154}"/>
              </a:ext>
            </a:extLst>
          </p:cNvPr>
          <p:cNvSpPr/>
          <p:nvPr/>
        </p:nvSpPr>
        <p:spPr>
          <a:xfrm>
            <a:off x="7048870" y="1117742"/>
            <a:ext cx="2357907" cy="516431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h-TH" sz="1400" b="1" dirty="0">
                <a:latin typeface="Kanit" panose="00000500000000000000" pitchFamily="2" charset="-34"/>
                <a:cs typeface="Kanit" panose="00000500000000000000" pitchFamily="2" charset="-34"/>
              </a:rPr>
              <a:t>เปิดโปรแกรม </a:t>
            </a:r>
            <a:r>
              <a:rPr lang="en-US" sz="1400" b="1" dirty="0">
                <a:latin typeface="Kanit" panose="00000500000000000000" pitchFamily="2" charset="-34"/>
                <a:cs typeface="Kanit" panose="00000500000000000000" pitchFamily="2" charset="-34"/>
              </a:rPr>
              <a:t>KB-IDE </a:t>
            </a:r>
            <a:r>
              <a:rPr lang="th-TH" sz="1400" b="1" dirty="0">
                <a:latin typeface="Kanit" panose="00000500000000000000" pitchFamily="2" charset="-34"/>
                <a:cs typeface="Kanit" panose="00000500000000000000" pitchFamily="2" charset="-34"/>
              </a:rPr>
              <a:t>ขึ้นมา</a:t>
            </a:r>
            <a:endParaRPr lang="en-US" sz="1400" b="1" dirty="0"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78774C6F-B476-4842-A315-EA413AB72BEC}"/>
              </a:ext>
            </a:extLst>
          </p:cNvPr>
          <p:cNvSpPr/>
          <p:nvPr/>
        </p:nvSpPr>
        <p:spPr>
          <a:xfrm>
            <a:off x="6519085" y="1158454"/>
            <a:ext cx="448388" cy="43500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Kanit" panose="00000500000000000000" pitchFamily="2" charset="-34"/>
                <a:cs typeface="Kanit" panose="00000500000000000000" pitchFamily="2" charset="-34"/>
              </a:rPr>
              <a:t>1</a:t>
            </a:r>
            <a:endParaRPr lang="th-TH" dirty="0"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13725A3-FC21-4211-92DC-A1AF001BA325}"/>
              </a:ext>
            </a:extLst>
          </p:cNvPr>
          <p:cNvCxnSpPr>
            <a:cxnSpLocks/>
          </p:cNvCxnSpPr>
          <p:nvPr/>
        </p:nvCxnSpPr>
        <p:spPr>
          <a:xfrm flipH="1">
            <a:off x="5888128" y="1375957"/>
            <a:ext cx="630957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>
            <a:extLst>
              <a:ext uri="{FF2B5EF4-FFF2-40B4-BE49-F238E27FC236}">
                <a16:creationId xmlns:a16="http://schemas.microsoft.com/office/drawing/2014/main" id="{2AF2485B-CDEE-4B46-934C-660E15C884E4}"/>
              </a:ext>
            </a:extLst>
          </p:cNvPr>
          <p:cNvSpPr/>
          <p:nvPr/>
        </p:nvSpPr>
        <p:spPr>
          <a:xfrm>
            <a:off x="2530643" y="1918156"/>
            <a:ext cx="448388" cy="43500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Kanit" panose="00000500000000000000" pitchFamily="2" charset="-34"/>
                <a:cs typeface="Kanit" panose="00000500000000000000" pitchFamily="2" charset="-34"/>
              </a:rPr>
              <a:t>2</a:t>
            </a:r>
            <a:endParaRPr lang="th-TH" dirty="0"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A46A35AA-192C-4EB1-AD29-A4399FD378B8}"/>
              </a:ext>
            </a:extLst>
          </p:cNvPr>
          <p:cNvCxnSpPr>
            <a:cxnSpLocks/>
          </p:cNvCxnSpPr>
          <p:nvPr/>
        </p:nvCxnSpPr>
        <p:spPr>
          <a:xfrm>
            <a:off x="5257800" y="4987837"/>
            <a:ext cx="752249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A62BBF1B-FCDF-445C-B6D2-F9C87402A038}"/>
              </a:ext>
            </a:extLst>
          </p:cNvPr>
          <p:cNvSpPr/>
          <p:nvPr/>
        </p:nvSpPr>
        <p:spPr>
          <a:xfrm>
            <a:off x="2265103" y="4726083"/>
            <a:ext cx="2515918" cy="516431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h-TH" sz="1400" b="1" dirty="0">
                <a:latin typeface="Kanit" panose="00000500000000000000" pitchFamily="2" charset="-34"/>
                <a:cs typeface="Kanit" panose="00000500000000000000" pitchFamily="2" charset="-34"/>
              </a:rPr>
              <a:t>จะแสดงหน้าตัวอย่างโปรแกรม</a:t>
            </a:r>
            <a:endParaRPr lang="en-US" sz="1400" b="1" dirty="0"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3BD5FF3A-A48E-4262-8D55-48F71989A1CA}"/>
              </a:ext>
            </a:extLst>
          </p:cNvPr>
          <p:cNvSpPr/>
          <p:nvPr/>
        </p:nvSpPr>
        <p:spPr>
          <a:xfrm>
            <a:off x="4838700" y="4766796"/>
            <a:ext cx="419100" cy="43500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Kanit" panose="00000500000000000000" pitchFamily="2" charset="-34"/>
                <a:cs typeface="Kanit" panose="00000500000000000000" pitchFamily="2" charset="-34"/>
              </a:rPr>
              <a:t>3</a:t>
            </a:r>
            <a:endParaRPr lang="th-TH" dirty="0"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107A4D5F-492F-4F49-8C61-D4D735F279BF}"/>
              </a:ext>
            </a:extLst>
          </p:cNvPr>
          <p:cNvSpPr/>
          <p:nvPr/>
        </p:nvSpPr>
        <p:spPr>
          <a:xfrm>
            <a:off x="7436351" y="4722971"/>
            <a:ext cx="3467869" cy="32908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26900623-7995-4261-B41F-2E63152F9CDD}"/>
              </a:ext>
            </a:extLst>
          </p:cNvPr>
          <p:cNvCxnSpPr>
            <a:cxnSpLocks/>
            <a:stCxn id="53" idx="4"/>
          </p:cNvCxnSpPr>
          <p:nvPr/>
        </p:nvCxnSpPr>
        <p:spPr>
          <a:xfrm flipH="1">
            <a:off x="8661810" y="2683795"/>
            <a:ext cx="8156" cy="203917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Oval 52">
            <a:extLst>
              <a:ext uri="{FF2B5EF4-FFF2-40B4-BE49-F238E27FC236}">
                <a16:creationId xmlns:a16="http://schemas.microsoft.com/office/drawing/2014/main" id="{3422B207-CFB4-4472-B4FF-895A80D6517B}"/>
              </a:ext>
            </a:extLst>
          </p:cNvPr>
          <p:cNvSpPr/>
          <p:nvPr/>
        </p:nvSpPr>
        <p:spPr>
          <a:xfrm>
            <a:off x="8460416" y="2248789"/>
            <a:ext cx="419100" cy="43500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Kanit" panose="00000500000000000000" pitchFamily="2" charset="-34"/>
                <a:cs typeface="Kanit" panose="00000500000000000000" pitchFamily="2" charset="-34"/>
              </a:rPr>
              <a:t>4</a:t>
            </a:r>
            <a:endParaRPr lang="th-TH" dirty="0"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1F81D05D-5E95-4000-97F8-E4CBCD729B7E}"/>
              </a:ext>
            </a:extLst>
          </p:cNvPr>
          <p:cNvSpPr/>
          <p:nvPr/>
        </p:nvSpPr>
        <p:spPr>
          <a:xfrm>
            <a:off x="8975071" y="2211175"/>
            <a:ext cx="2515918" cy="516431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h-TH" sz="1400" b="1" dirty="0">
                <a:latin typeface="Kanit" panose="00000500000000000000" pitchFamily="2" charset="-34"/>
                <a:cs typeface="Kanit" panose="00000500000000000000" pitchFamily="2" charset="-34"/>
              </a:rPr>
              <a:t>เลือกตัวอย่าง </a:t>
            </a:r>
            <a:r>
              <a:rPr lang="en-US" sz="1400" b="1" dirty="0">
                <a:latin typeface="Kanit" panose="00000500000000000000" pitchFamily="2" charset="-34"/>
                <a:cs typeface="Kanit" panose="00000500000000000000" pitchFamily="2" charset="-34"/>
              </a:rPr>
              <a:t>Digital Write </a:t>
            </a:r>
            <a:r>
              <a:rPr lang="th-TH" sz="1400" b="1" dirty="0">
                <a:latin typeface="Kanit" panose="00000500000000000000" pitchFamily="2" charset="-34"/>
                <a:cs typeface="Kanit" panose="00000500000000000000" pitchFamily="2" charset="-34"/>
              </a:rPr>
              <a:t>แล้วกด </a:t>
            </a:r>
            <a:r>
              <a:rPr lang="en-US" sz="1400" b="1" dirty="0">
                <a:latin typeface="Kanit" panose="00000500000000000000" pitchFamily="2" charset="-34"/>
                <a:cs typeface="Kanit" panose="00000500000000000000" pitchFamily="2" charset="-34"/>
              </a:rPr>
              <a:t>OPEN BLOCK</a:t>
            </a:r>
          </a:p>
        </p:txBody>
      </p:sp>
    </p:spTree>
    <p:extLst>
      <p:ext uri="{BB962C8B-B14F-4D97-AF65-F5344CB8AC3E}">
        <p14:creationId xmlns:p14="http://schemas.microsoft.com/office/powerpoint/2010/main" val="2896729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>
            <a:extLst>
              <a:ext uri="{FF2B5EF4-FFF2-40B4-BE49-F238E27FC236}">
                <a16:creationId xmlns:a16="http://schemas.microsoft.com/office/drawing/2014/main" id="{8DAA38AD-C64E-4DC2-A91D-B05BC0FB96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986" y="805526"/>
            <a:ext cx="5362488" cy="3278201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0" y="6498000"/>
            <a:ext cx="12192000" cy="360000"/>
            <a:chOff x="0" y="6498000"/>
            <a:chExt cx="12192000" cy="360000"/>
          </a:xfrm>
        </p:grpSpPr>
        <p:sp>
          <p:nvSpPr>
            <p:cNvPr id="6" name="Rectangle 5"/>
            <p:cNvSpPr/>
            <p:nvPr/>
          </p:nvSpPr>
          <p:spPr>
            <a:xfrm>
              <a:off x="0" y="6498000"/>
              <a:ext cx="7200000" cy="360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7" name="Rectangle 6"/>
            <p:cNvSpPr/>
            <p:nvPr/>
          </p:nvSpPr>
          <p:spPr>
            <a:xfrm>
              <a:off x="7200000" y="6498000"/>
              <a:ext cx="4992000" cy="36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  <p:grpSp>
        <p:nvGrpSpPr>
          <p:cNvPr id="8" name="Group 82"/>
          <p:cNvGrpSpPr/>
          <p:nvPr/>
        </p:nvGrpSpPr>
        <p:grpSpPr>
          <a:xfrm>
            <a:off x="0" y="6211275"/>
            <a:ext cx="12192000" cy="646725"/>
            <a:chOff x="0" y="6498000"/>
            <a:chExt cx="12192000" cy="360000"/>
          </a:xfrm>
        </p:grpSpPr>
        <p:sp>
          <p:nvSpPr>
            <p:cNvPr id="10" name="Rectangle 83"/>
            <p:cNvSpPr/>
            <p:nvPr/>
          </p:nvSpPr>
          <p:spPr>
            <a:xfrm>
              <a:off x="0" y="6498000"/>
              <a:ext cx="7200000" cy="360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>
                <a:latin typeface="Kanit Light" panose="00000400000000000000" pitchFamily="2" charset="-34"/>
                <a:cs typeface="Kanit Light" panose="00000400000000000000" pitchFamily="2" charset="-34"/>
              </a:endParaRPr>
            </a:p>
          </p:txBody>
        </p:sp>
        <p:sp>
          <p:nvSpPr>
            <p:cNvPr id="12" name="Rectangle 84"/>
            <p:cNvSpPr/>
            <p:nvPr/>
          </p:nvSpPr>
          <p:spPr>
            <a:xfrm>
              <a:off x="7200000" y="6498000"/>
              <a:ext cx="4992000" cy="360000"/>
            </a:xfrm>
            <a:prstGeom prst="rect">
              <a:avLst/>
            </a:prstGeom>
            <a:solidFill>
              <a:srgbClr val="FE7E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>
                <a:latin typeface="Kanit Light" panose="00000400000000000000" pitchFamily="2" charset="-34"/>
                <a:cs typeface="Kanit Light" panose="00000400000000000000" pitchFamily="2" charset="-34"/>
              </a:endParaRPr>
            </a:p>
          </p:txBody>
        </p: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8C247B4A-244B-4BF5-B69E-05EA9AE014A5}"/>
              </a:ext>
            </a:extLst>
          </p:cNvPr>
          <p:cNvSpPr txBox="1">
            <a:spLocks/>
          </p:cNvSpPr>
          <p:nvPr/>
        </p:nvSpPr>
        <p:spPr>
          <a:xfrm>
            <a:off x="141987" y="6146738"/>
            <a:ext cx="4758487" cy="8715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th-TH" sz="2400" b="1" dirty="0">
              <a:solidFill>
                <a:schemeClr val="bg1"/>
              </a:solidFill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CEDF8AB3-CD09-4D92-BBB2-F7EC508128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1986" y="6146737"/>
            <a:ext cx="6762153" cy="871537"/>
          </a:xfrm>
        </p:spPr>
        <p:txBody>
          <a:bodyPr anchor="ctr">
            <a:normAutofit/>
          </a:bodyPr>
          <a:lstStyle/>
          <a:p>
            <a:pPr algn="l"/>
            <a:r>
              <a:rPr lang="en-US" sz="2400" b="1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KB-IDE</a:t>
            </a:r>
            <a:endParaRPr lang="th-TH" sz="2400" b="1" dirty="0">
              <a:solidFill>
                <a:schemeClr val="bg1"/>
              </a:solidFill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C2F8BCFB-9CF5-4221-B642-09464AEA7E4C}"/>
              </a:ext>
            </a:extLst>
          </p:cNvPr>
          <p:cNvSpPr/>
          <p:nvPr/>
        </p:nvSpPr>
        <p:spPr>
          <a:xfrm>
            <a:off x="141986" y="140517"/>
            <a:ext cx="6906884" cy="516431"/>
          </a:xfrm>
          <a:prstGeom prst="roundRect">
            <a:avLst/>
          </a:prstGeom>
          <a:solidFill>
            <a:srgbClr val="FE7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h-TH" b="1" dirty="0">
                <a:latin typeface="Kanit" panose="00000500000000000000" pitchFamily="2" charset="-34"/>
                <a:cs typeface="Kanit" panose="00000500000000000000" pitchFamily="2" charset="-34"/>
              </a:rPr>
              <a:t>ทดลองอัพโหลดโปรแกรมลง </a:t>
            </a:r>
            <a:r>
              <a:rPr lang="en-US" b="1" dirty="0">
                <a:latin typeface="Kanit" panose="00000500000000000000" pitchFamily="2" charset="-34"/>
                <a:cs typeface="Kanit" panose="00000500000000000000" pitchFamily="2" charset="-34"/>
              </a:rPr>
              <a:t>MR32-BOT</a:t>
            </a:r>
            <a:endParaRPr lang="th-TH" b="1" dirty="0"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pic>
        <p:nvPicPr>
          <p:cNvPr id="13" name="รูปภาพ 15">
            <a:extLst>
              <a:ext uri="{FF2B5EF4-FFF2-40B4-BE49-F238E27FC236}">
                <a16:creationId xmlns:a16="http://schemas.microsoft.com/office/drawing/2014/main" id="{13D64D1D-F2C3-4B11-8ECF-8A957C0ABE6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1780" y="6251543"/>
            <a:ext cx="606457" cy="60645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26E3A5C-D1EA-407A-B8CF-D846FB83A889}"/>
              </a:ext>
            </a:extLst>
          </p:cNvPr>
          <p:cNvSpPr txBox="1"/>
          <p:nvPr/>
        </p:nvSpPr>
        <p:spPr>
          <a:xfrm>
            <a:off x="11044964" y="6337010"/>
            <a:ext cx="11326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MTB</a:t>
            </a:r>
            <a:endParaRPr lang="th-TH" sz="32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BE283E6-B00B-478F-8B12-F6195F773C2A}"/>
              </a:ext>
            </a:extLst>
          </p:cNvPr>
          <p:cNvSpPr txBox="1"/>
          <p:nvPr/>
        </p:nvSpPr>
        <p:spPr>
          <a:xfrm>
            <a:off x="11067672" y="6229288"/>
            <a:ext cx="113269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MICROTECHBEING</a:t>
            </a:r>
            <a:endParaRPr lang="th-TH" sz="8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7A98CFD-BCFE-41FC-9909-C505988202D4}"/>
              </a:ext>
            </a:extLst>
          </p:cNvPr>
          <p:cNvSpPr txBox="1"/>
          <p:nvPr/>
        </p:nvSpPr>
        <p:spPr>
          <a:xfrm>
            <a:off x="7191637" y="6206058"/>
            <a:ext cx="113269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POWERED by</a:t>
            </a:r>
            <a:endParaRPr lang="th-TH" sz="900" b="1" dirty="0">
              <a:solidFill>
                <a:schemeClr val="bg1"/>
              </a:solidFill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26E6B8E-03F3-4FDE-8316-D2D0379CE5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6217" y="2499476"/>
            <a:ext cx="6413796" cy="3563220"/>
          </a:xfrm>
          <a:prstGeom prst="rect">
            <a:avLst/>
          </a:prstGeom>
        </p:spPr>
      </p:pic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A64C8369-F980-4C36-9144-64AF2660AA38}"/>
              </a:ext>
            </a:extLst>
          </p:cNvPr>
          <p:cNvSpPr/>
          <p:nvPr/>
        </p:nvSpPr>
        <p:spPr>
          <a:xfrm>
            <a:off x="2219418" y="3309081"/>
            <a:ext cx="2476869" cy="516431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h-TH" sz="1400" b="1" dirty="0">
                <a:latin typeface="Kanit" panose="00000500000000000000" pitchFamily="2" charset="-34"/>
                <a:cs typeface="Kanit" panose="00000500000000000000" pitchFamily="2" charset="-34"/>
              </a:rPr>
              <a:t>จะแสดงหน้าตัวอย่างโปรแกรมที่เราเลือกขึ้นมา</a:t>
            </a:r>
            <a:endParaRPr lang="en-US" sz="1400" b="1" dirty="0"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E5A8FD1C-D21C-4952-8B7B-54D103253D47}"/>
              </a:ext>
            </a:extLst>
          </p:cNvPr>
          <p:cNvSpPr/>
          <p:nvPr/>
        </p:nvSpPr>
        <p:spPr>
          <a:xfrm>
            <a:off x="1689633" y="3349793"/>
            <a:ext cx="448388" cy="43500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Kanit" panose="00000500000000000000" pitchFamily="2" charset="-34"/>
                <a:cs typeface="Kanit" panose="00000500000000000000" pitchFamily="2" charset="-34"/>
              </a:rPr>
              <a:t>5</a:t>
            </a:r>
            <a:endParaRPr lang="th-TH" dirty="0"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61B257E-0143-4B6D-91CE-AC724678A537}"/>
              </a:ext>
            </a:extLst>
          </p:cNvPr>
          <p:cNvSpPr/>
          <p:nvPr/>
        </p:nvSpPr>
        <p:spPr>
          <a:xfrm>
            <a:off x="7480741" y="4438885"/>
            <a:ext cx="1334786" cy="32908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F5B01A3-5F83-47E5-B6B5-7AF49EE7E653}"/>
              </a:ext>
            </a:extLst>
          </p:cNvPr>
          <p:cNvSpPr/>
          <p:nvPr/>
        </p:nvSpPr>
        <p:spPr>
          <a:xfrm>
            <a:off x="11265763" y="2833507"/>
            <a:ext cx="322733" cy="32908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DCBA2E6-AFA5-464E-9C0B-C4A103ED4694}"/>
              </a:ext>
            </a:extLst>
          </p:cNvPr>
          <p:cNvCxnSpPr>
            <a:cxnSpLocks/>
          </p:cNvCxnSpPr>
          <p:nvPr/>
        </p:nvCxnSpPr>
        <p:spPr>
          <a:xfrm flipV="1">
            <a:off x="11427129" y="3174595"/>
            <a:ext cx="0" cy="46776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3F8B18CB-8FDB-4394-A09F-76E7E7A04A50}"/>
              </a:ext>
            </a:extLst>
          </p:cNvPr>
          <p:cNvSpPr/>
          <p:nvPr/>
        </p:nvSpPr>
        <p:spPr>
          <a:xfrm>
            <a:off x="11217579" y="3631491"/>
            <a:ext cx="419100" cy="43500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Kanit" panose="00000500000000000000" pitchFamily="2" charset="-34"/>
                <a:cs typeface="Kanit" panose="00000500000000000000" pitchFamily="2" charset="-34"/>
              </a:rPr>
              <a:t>6</a:t>
            </a:r>
            <a:endParaRPr lang="th-TH" dirty="0"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A280C497-63D0-44FC-9901-F1E4400F5B94}"/>
              </a:ext>
            </a:extLst>
          </p:cNvPr>
          <p:cNvCxnSpPr>
            <a:cxnSpLocks/>
          </p:cNvCxnSpPr>
          <p:nvPr/>
        </p:nvCxnSpPr>
        <p:spPr>
          <a:xfrm flipV="1">
            <a:off x="8145263" y="4767974"/>
            <a:ext cx="0" cy="46776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val 54">
            <a:extLst>
              <a:ext uri="{FF2B5EF4-FFF2-40B4-BE49-F238E27FC236}">
                <a16:creationId xmlns:a16="http://schemas.microsoft.com/office/drawing/2014/main" id="{F6EEADEB-75B3-4E08-BB1D-781305C2189F}"/>
              </a:ext>
            </a:extLst>
          </p:cNvPr>
          <p:cNvSpPr/>
          <p:nvPr/>
        </p:nvSpPr>
        <p:spPr>
          <a:xfrm>
            <a:off x="7935713" y="5226506"/>
            <a:ext cx="419100" cy="43500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Kanit" panose="00000500000000000000" pitchFamily="2" charset="-34"/>
                <a:cs typeface="Kanit" panose="00000500000000000000" pitchFamily="2" charset="-34"/>
              </a:rPr>
              <a:t>7</a:t>
            </a:r>
            <a:endParaRPr lang="th-TH" dirty="0"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6450ABB5-7ECA-42EE-8C71-B5BE2A13FADE}"/>
              </a:ext>
            </a:extLst>
          </p:cNvPr>
          <p:cNvSpPr/>
          <p:nvPr/>
        </p:nvSpPr>
        <p:spPr>
          <a:xfrm>
            <a:off x="8439484" y="5185793"/>
            <a:ext cx="2476869" cy="516431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h-TH" sz="1400" b="1" dirty="0">
                <a:latin typeface="Kanit" panose="00000500000000000000" pitchFamily="2" charset="-34"/>
                <a:cs typeface="Kanit" panose="00000500000000000000" pitchFamily="2" charset="-34"/>
              </a:rPr>
              <a:t>เลือก </a:t>
            </a:r>
            <a:r>
              <a:rPr lang="en-US" sz="1400" b="1" dirty="0">
                <a:latin typeface="Kanit" panose="00000500000000000000" pitchFamily="2" charset="-34"/>
                <a:cs typeface="Kanit" panose="00000500000000000000" pitchFamily="2" charset="-34"/>
              </a:rPr>
              <a:t>COMPORT </a:t>
            </a:r>
            <a:r>
              <a:rPr lang="th-TH" sz="1400" b="1" dirty="0">
                <a:latin typeface="Kanit" panose="00000500000000000000" pitchFamily="2" charset="-34"/>
                <a:cs typeface="Kanit" panose="00000500000000000000" pitchFamily="2" charset="-34"/>
              </a:rPr>
              <a:t>ที่เชื่อมกับบอร์ด </a:t>
            </a:r>
            <a:r>
              <a:rPr lang="en-US" sz="1400" b="1" dirty="0">
                <a:latin typeface="Kanit" panose="00000500000000000000" pitchFamily="2" charset="-34"/>
                <a:cs typeface="Kanit" panose="00000500000000000000" pitchFamily="2" charset="-34"/>
              </a:rPr>
              <a:t>MR32-BOT</a:t>
            </a:r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848129FC-81FA-4B09-88BE-211B68234C20}"/>
              </a:ext>
            </a:extLst>
          </p:cNvPr>
          <p:cNvSpPr/>
          <p:nvPr/>
        </p:nvSpPr>
        <p:spPr>
          <a:xfrm>
            <a:off x="11124239" y="4127607"/>
            <a:ext cx="605780" cy="516431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h-TH" sz="1400" b="1" dirty="0">
                <a:latin typeface="Kanit" panose="00000500000000000000" pitchFamily="2" charset="-34"/>
                <a:cs typeface="Kanit" panose="00000500000000000000" pitchFamily="2" charset="-34"/>
              </a:rPr>
              <a:t>คลิ๊ก</a:t>
            </a:r>
            <a:endParaRPr lang="en-US" sz="1400" b="1" dirty="0"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A9ACBE5-40EC-404C-88B7-C5318AE607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44366" y="226333"/>
            <a:ext cx="1743973" cy="221027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58C51D2-D872-494E-8AD8-6CA32153BD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72705" y="226333"/>
            <a:ext cx="1882156" cy="2189102"/>
          </a:xfrm>
          <a:prstGeom prst="rect">
            <a:avLst/>
          </a:prstGeom>
        </p:spPr>
      </p:pic>
      <p:sp>
        <p:nvSpPr>
          <p:cNvPr id="58" name="Rectangle 57">
            <a:extLst>
              <a:ext uri="{FF2B5EF4-FFF2-40B4-BE49-F238E27FC236}">
                <a16:creationId xmlns:a16="http://schemas.microsoft.com/office/drawing/2014/main" id="{D502DEA1-C011-49FD-BBC1-4D72454C03E5}"/>
              </a:ext>
            </a:extLst>
          </p:cNvPr>
          <p:cNvSpPr/>
          <p:nvPr/>
        </p:nvSpPr>
        <p:spPr>
          <a:xfrm>
            <a:off x="10943030" y="2833506"/>
            <a:ext cx="322733" cy="32908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35CDF405-3A3A-4A99-8247-82DDBBEFE0CC}"/>
              </a:ext>
            </a:extLst>
          </p:cNvPr>
          <p:cNvCxnSpPr>
            <a:cxnSpLocks/>
          </p:cNvCxnSpPr>
          <p:nvPr/>
        </p:nvCxnSpPr>
        <p:spPr>
          <a:xfrm flipV="1">
            <a:off x="10421780" y="2998050"/>
            <a:ext cx="478714" cy="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43584937-C7AE-4C43-A444-4B906A44892F}"/>
              </a:ext>
            </a:extLst>
          </p:cNvPr>
          <p:cNvSpPr/>
          <p:nvPr/>
        </p:nvSpPr>
        <p:spPr>
          <a:xfrm>
            <a:off x="7458313" y="2739834"/>
            <a:ext cx="2476869" cy="516431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h-TH" sz="1400" b="1" dirty="0">
                <a:latin typeface="Kanit" panose="00000500000000000000" pitchFamily="2" charset="-34"/>
                <a:cs typeface="Kanit" panose="00000500000000000000" pitchFamily="2" charset="-34"/>
              </a:rPr>
              <a:t>กดอัพโหลดโปรแกรมลงบอร์ด</a:t>
            </a:r>
            <a:endParaRPr lang="en-US" sz="1400" b="1" dirty="0"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6811BD11-D7B2-4530-B667-5EF5EB4F9BA3}"/>
              </a:ext>
            </a:extLst>
          </p:cNvPr>
          <p:cNvSpPr/>
          <p:nvPr/>
        </p:nvSpPr>
        <p:spPr>
          <a:xfrm>
            <a:off x="9984062" y="2794102"/>
            <a:ext cx="419100" cy="43500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Kanit" panose="00000500000000000000" pitchFamily="2" charset="-34"/>
                <a:cs typeface="Kanit" panose="00000500000000000000" pitchFamily="2" charset="-34"/>
              </a:rPr>
              <a:t>7</a:t>
            </a:r>
            <a:endParaRPr lang="th-TH" dirty="0"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4C03AD8B-107C-4C5F-AF06-769A8B04FD5B}"/>
              </a:ext>
            </a:extLst>
          </p:cNvPr>
          <p:cNvSpPr/>
          <p:nvPr/>
        </p:nvSpPr>
        <p:spPr>
          <a:xfrm>
            <a:off x="9107551" y="231082"/>
            <a:ext cx="419100" cy="43500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Kanit" panose="00000500000000000000" pitchFamily="2" charset="-34"/>
                <a:cs typeface="Kanit" panose="00000500000000000000" pitchFamily="2" charset="-34"/>
              </a:rPr>
              <a:t>8</a:t>
            </a:r>
            <a:endParaRPr lang="th-TH" dirty="0"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BDCB953C-DEFB-4491-BC8F-1B8AF81D949C}"/>
              </a:ext>
            </a:extLst>
          </p:cNvPr>
          <p:cNvSpPr/>
          <p:nvPr/>
        </p:nvSpPr>
        <p:spPr>
          <a:xfrm>
            <a:off x="11340410" y="231082"/>
            <a:ext cx="419100" cy="43500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Kanit" panose="00000500000000000000" pitchFamily="2" charset="-34"/>
                <a:cs typeface="Kanit" panose="00000500000000000000" pitchFamily="2" charset="-34"/>
              </a:rPr>
              <a:t>9</a:t>
            </a:r>
            <a:endParaRPr lang="th-TH" dirty="0"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17DF2509-045E-4DFD-929A-C107F2894C6B}"/>
              </a:ext>
            </a:extLst>
          </p:cNvPr>
          <p:cNvSpPr/>
          <p:nvPr/>
        </p:nvSpPr>
        <p:spPr>
          <a:xfrm>
            <a:off x="11247652" y="741902"/>
            <a:ext cx="605780" cy="516431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1400" b="1" dirty="0">
                <a:latin typeface="Kanit" panose="00000500000000000000" pitchFamily="2" charset="-34"/>
                <a:cs typeface="Kanit" panose="00000500000000000000" pitchFamily="2" charset="-34"/>
              </a:rPr>
              <a:t>เสร็จ</a:t>
            </a:r>
            <a:endParaRPr lang="en-US" sz="1400" b="1" dirty="0"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2C3A2BBD-24CC-40D9-B436-A4E193E2102A}"/>
              </a:ext>
            </a:extLst>
          </p:cNvPr>
          <p:cNvSpPr/>
          <p:nvPr/>
        </p:nvSpPr>
        <p:spPr>
          <a:xfrm>
            <a:off x="9012831" y="740966"/>
            <a:ext cx="605780" cy="516431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1400" b="1" dirty="0">
                <a:latin typeface="Kanit" panose="00000500000000000000" pitchFamily="2" charset="-34"/>
                <a:cs typeface="Kanit" panose="00000500000000000000" pitchFamily="2" charset="-34"/>
              </a:rPr>
              <a:t>รอ</a:t>
            </a:r>
            <a:endParaRPr lang="en-US" sz="1400" b="1" dirty="0"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AC14DAEB-2090-4CBE-A029-2B5DC7F2239E}"/>
              </a:ext>
            </a:extLst>
          </p:cNvPr>
          <p:cNvSpPr/>
          <p:nvPr/>
        </p:nvSpPr>
        <p:spPr>
          <a:xfrm>
            <a:off x="1158853" y="4414870"/>
            <a:ext cx="4183144" cy="1465262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h-TH" sz="1800" b="1" dirty="0">
                <a:latin typeface="Kanit" panose="00000500000000000000" pitchFamily="2" charset="-34"/>
                <a:cs typeface="Kanit" panose="00000500000000000000" pitchFamily="2" charset="-34"/>
              </a:rPr>
              <a:t>เมื่ออัพโหลดโปรแกรมสำเร็จให้สังเกตุที่บอร์ด</a:t>
            </a:r>
            <a:r>
              <a:rPr lang="en-US" sz="1800" b="1" dirty="0">
                <a:latin typeface="Kanit" panose="00000500000000000000" pitchFamily="2" charset="-34"/>
                <a:cs typeface="Kanit" panose="00000500000000000000" pitchFamily="2" charset="-34"/>
              </a:rPr>
              <a:t> MR32-BOT </a:t>
            </a:r>
            <a:r>
              <a:rPr lang="th-TH" sz="1800" b="1" dirty="0">
                <a:latin typeface="Kanit" panose="00000500000000000000" pitchFamily="2" charset="-34"/>
                <a:cs typeface="Kanit" panose="00000500000000000000" pitchFamily="2" charset="-34"/>
              </a:rPr>
              <a:t>จะเกิดการกระพริบของ </a:t>
            </a:r>
            <a:r>
              <a:rPr lang="en-US" sz="1800" b="1" dirty="0">
                <a:latin typeface="Kanit" panose="00000500000000000000" pitchFamily="2" charset="-34"/>
                <a:cs typeface="Kanit" panose="00000500000000000000" pitchFamily="2" charset="-34"/>
              </a:rPr>
              <a:t>LED </a:t>
            </a:r>
            <a:r>
              <a:rPr lang="th-TH" sz="1800" b="1" dirty="0">
                <a:latin typeface="Kanit" panose="00000500000000000000" pitchFamily="2" charset="-34"/>
                <a:cs typeface="Kanit" panose="00000500000000000000" pitchFamily="2" charset="-34"/>
              </a:rPr>
              <a:t>สีขาวบนบอร์ด</a:t>
            </a:r>
            <a:endParaRPr lang="en-US" sz="1800" b="1" dirty="0"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FB5803DD-29C7-4FB7-9CFF-8D20A537E1ED}"/>
              </a:ext>
            </a:extLst>
          </p:cNvPr>
          <p:cNvSpPr/>
          <p:nvPr/>
        </p:nvSpPr>
        <p:spPr>
          <a:xfrm>
            <a:off x="272587" y="4700876"/>
            <a:ext cx="798411" cy="82871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Kanit" panose="00000500000000000000" pitchFamily="2" charset="-34"/>
                <a:cs typeface="Kanit" panose="00000500000000000000" pitchFamily="2" charset="-34"/>
              </a:rPr>
              <a:t>10</a:t>
            </a:r>
            <a:endParaRPr lang="th-TH" dirty="0"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402495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0" y="6498000"/>
            <a:ext cx="12192000" cy="360000"/>
            <a:chOff x="0" y="6498000"/>
            <a:chExt cx="12192000" cy="360000"/>
          </a:xfrm>
        </p:grpSpPr>
        <p:sp>
          <p:nvSpPr>
            <p:cNvPr id="6" name="Rectangle 5"/>
            <p:cNvSpPr/>
            <p:nvPr/>
          </p:nvSpPr>
          <p:spPr>
            <a:xfrm>
              <a:off x="0" y="6498000"/>
              <a:ext cx="7200000" cy="360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7" name="Rectangle 6"/>
            <p:cNvSpPr/>
            <p:nvPr/>
          </p:nvSpPr>
          <p:spPr>
            <a:xfrm>
              <a:off x="7200000" y="6498000"/>
              <a:ext cx="4992000" cy="36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  <p:grpSp>
        <p:nvGrpSpPr>
          <p:cNvPr id="8" name="Group 82"/>
          <p:cNvGrpSpPr/>
          <p:nvPr/>
        </p:nvGrpSpPr>
        <p:grpSpPr>
          <a:xfrm>
            <a:off x="0" y="6211275"/>
            <a:ext cx="12192000" cy="646725"/>
            <a:chOff x="0" y="6498000"/>
            <a:chExt cx="12192000" cy="360000"/>
          </a:xfrm>
        </p:grpSpPr>
        <p:sp>
          <p:nvSpPr>
            <p:cNvPr id="10" name="Rectangle 83"/>
            <p:cNvSpPr/>
            <p:nvPr/>
          </p:nvSpPr>
          <p:spPr>
            <a:xfrm>
              <a:off x="0" y="6498000"/>
              <a:ext cx="7200000" cy="360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>
                <a:latin typeface="Kanit Light" panose="00000400000000000000" pitchFamily="2" charset="-34"/>
                <a:cs typeface="Kanit Light" panose="00000400000000000000" pitchFamily="2" charset="-34"/>
              </a:endParaRPr>
            </a:p>
          </p:txBody>
        </p:sp>
        <p:sp>
          <p:nvSpPr>
            <p:cNvPr id="12" name="Rectangle 84"/>
            <p:cNvSpPr/>
            <p:nvPr/>
          </p:nvSpPr>
          <p:spPr>
            <a:xfrm>
              <a:off x="7200000" y="6498000"/>
              <a:ext cx="4992000" cy="360000"/>
            </a:xfrm>
            <a:prstGeom prst="rect">
              <a:avLst/>
            </a:prstGeom>
            <a:solidFill>
              <a:srgbClr val="FE7E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>
                <a:latin typeface="Kanit Light" panose="00000400000000000000" pitchFamily="2" charset="-34"/>
                <a:cs typeface="Kanit Light" panose="00000400000000000000" pitchFamily="2" charset="-34"/>
              </a:endParaRPr>
            </a:p>
          </p:txBody>
        </p: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8C247B4A-244B-4BF5-B69E-05EA9AE014A5}"/>
              </a:ext>
            </a:extLst>
          </p:cNvPr>
          <p:cNvSpPr txBox="1">
            <a:spLocks/>
          </p:cNvSpPr>
          <p:nvPr/>
        </p:nvSpPr>
        <p:spPr>
          <a:xfrm>
            <a:off x="141987" y="6146738"/>
            <a:ext cx="4758487" cy="8715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th-TH" sz="2400" b="1" dirty="0">
              <a:solidFill>
                <a:schemeClr val="bg1"/>
              </a:solidFill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CEDF8AB3-CD09-4D92-BBB2-F7EC508128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1986" y="6146737"/>
            <a:ext cx="6762153" cy="871537"/>
          </a:xfrm>
        </p:spPr>
        <p:txBody>
          <a:bodyPr anchor="ctr">
            <a:normAutofit/>
          </a:bodyPr>
          <a:lstStyle/>
          <a:p>
            <a:pPr algn="l"/>
            <a:r>
              <a:rPr lang="en-US" sz="2400" b="1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KB-IDE + MR32-BOT</a:t>
            </a:r>
            <a:endParaRPr lang="th-TH" sz="2400" b="1" dirty="0">
              <a:solidFill>
                <a:schemeClr val="bg1"/>
              </a:solidFill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C2F8BCFB-9CF5-4221-B642-09464AEA7E4C}"/>
              </a:ext>
            </a:extLst>
          </p:cNvPr>
          <p:cNvSpPr/>
          <p:nvPr/>
        </p:nvSpPr>
        <p:spPr>
          <a:xfrm>
            <a:off x="141986" y="140517"/>
            <a:ext cx="6906884" cy="516431"/>
          </a:xfrm>
          <a:prstGeom prst="roundRect">
            <a:avLst/>
          </a:prstGeom>
          <a:solidFill>
            <a:srgbClr val="FE7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h-TH" sz="3200" b="1" dirty="0">
                <a:latin typeface="Kanit" panose="00000500000000000000" pitchFamily="2" charset="-34"/>
                <a:cs typeface="Kanit" panose="00000500000000000000" pitchFamily="2" charset="-34"/>
              </a:rPr>
              <a:t>ลองเขียนโปรแกรมบอร์ด </a:t>
            </a:r>
            <a:r>
              <a:rPr lang="en-US" sz="3200" b="1" dirty="0">
                <a:latin typeface="Kanit" panose="00000500000000000000" pitchFamily="2" charset="-34"/>
                <a:cs typeface="Kanit" panose="00000500000000000000" pitchFamily="2" charset="-34"/>
              </a:rPr>
              <a:t>MR32-BOT</a:t>
            </a:r>
            <a:endParaRPr lang="th-TH" sz="3200" b="1" dirty="0"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pic>
        <p:nvPicPr>
          <p:cNvPr id="13" name="รูปภาพ 15">
            <a:extLst>
              <a:ext uri="{FF2B5EF4-FFF2-40B4-BE49-F238E27FC236}">
                <a16:creationId xmlns:a16="http://schemas.microsoft.com/office/drawing/2014/main" id="{13D64D1D-F2C3-4B11-8ECF-8A957C0ABE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1780" y="6251543"/>
            <a:ext cx="606457" cy="60645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26E3A5C-D1EA-407A-B8CF-D846FB83A889}"/>
              </a:ext>
            </a:extLst>
          </p:cNvPr>
          <p:cNvSpPr txBox="1"/>
          <p:nvPr/>
        </p:nvSpPr>
        <p:spPr>
          <a:xfrm>
            <a:off x="11044964" y="6337010"/>
            <a:ext cx="11326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MTB</a:t>
            </a:r>
            <a:endParaRPr lang="th-TH" sz="32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BE283E6-B00B-478F-8B12-F6195F773C2A}"/>
              </a:ext>
            </a:extLst>
          </p:cNvPr>
          <p:cNvSpPr txBox="1"/>
          <p:nvPr/>
        </p:nvSpPr>
        <p:spPr>
          <a:xfrm>
            <a:off x="11067672" y="6229288"/>
            <a:ext cx="113269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MICROTECHBEING</a:t>
            </a:r>
            <a:endParaRPr lang="th-TH" sz="8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7A98CFD-BCFE-41FC-9909-C505988202D4}"/>
              </a:ext>
            </a:extLst>
          </p:cNvPr>
          <p:cNvSpPr txBox="1"/>
          <p:nvPr/>
        </p:nvSpPr>
        <p:spPr>
          <a:xfrm>
            <a:off x="7191637" y="6206058"/>
            <a:ext cx="113269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POWERED by</a:t>
            </a:r>
            <a:endParaRPr lang="th-TH" sz="900" b="1" dirty="0">
              <a:solidFill>
                <a:schemeClr val="bg1"/>
              </a:solidFill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AF9325D6-F506-4DAD-835A-E0DBA049C74C}"/>
              </a:ext>
            </a:extLst>
          </p:cNvPr>
          <p:cNvSpPr/>
          <p:nvPr/>
        </p:nvSpPr>
        <p:spPr>
          <a:xfrm>
            <a:off x="7105169" y="140517"/>
            <a:ext cx="4944845" cy="516431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b="1" dirty="0">
                <a:latin typeface="Kanit" panose="00000500000000000000" pitchFamily="2" charset="-34"/>
                <a:cs typeface="Kanit" panose="00000500000000000000" pitchFamily="2" charset="-34"/>
              </a:rPr>
              <a:t>LED Blink</a:t>
            </a:r>
            <a:endParaRPr lang="th-TH" sz="3200" b="1" dirty="0"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950F5D3-307F-4CDC-B757-4083D0B9FC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800" y="819043"/>
            <a:ext cx="10099040" cy="5154827"/>
          </a:xfrm>
          <a:prstGeom prst="rect">
            <a:avLst/>
          </a:prstGeom>
        </p:spPr>
      </p:pic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894509CF-6799-4E9B-A6ED-C9486AB6CC7B}"/>
              </a:ext>
            </a:extLst>
          </p:cNvPr>
          <p:cNvSpPr/>
          <p:nvPr/>
        </p:nvSpPr>
        <p:spPr>
          <a:xfrm>
            <a:off x="7293611" y="3732913"/>
            <a:ext cx="2402389" cy="1408045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h-TH" sz="1600" b="1" dirty="0">
                <a:latin typeface="Kanit" panose="00000500000000000000" pitchFamily="2" charset="-34"/>
                <a:cs typeface="Kanit" panose="00000500000000000000" pitchFamily="2" charset="-34"/>
              </a:rPr>
              <a:t>ทดลองเปลี่ยนระยะเวลาเพื่อกำหนดความเร็วการกระพริบของ </a:t>
            </a:r>
            <a:r>
              <a:rPr lang="en-US" sz="1600" b="1" dirty="0">
                <a:latin typeface="Kanit" panose="00000500000000000000" pitchFamily="2" charset="-34"/>
                <a:cs typeface="Kanit" panose="00000500000000000000" pitchFamily="2" charset="-34"/>
              </a:rPr>
              <a:t>LED </a:t>
            </a:r>
            <a:endParaRPr lang="th-TH" sz="1600" b="1" dirty="0">
              <a:latin typeface="Kanit" panose="00000500000000000000" pitchFamily="2" charset="-34"/>
              <a:cs typeface="Kanit" panose="00000500000000000000" pitchFamily="2" charset="-34"/>
            </a:endParaRPr>
          </a:p>
          <a:p>
            <a:r>
              <a:rPr lang="th-TH" sz="1600" b="1" dirty="0">
                <a:latin typeface="Kanit" panose="00000500000000000000" pitchFamily="2" charset="-34"/>
                <a:cs typeface="Kanit" panose="00000500000000000000" pitchFamily="2" charset="-34"/>
              </a:rPr>
              <a:t>เช่น </a:t>
            </a:r>
            <a:r>
              <a:rPr lang="en-US" sz="1600" b="1" dirty="0">
                <a:latin typeface="Kanit" panose="00000500000000000000" pitchFamily="2" charset="-34"/>
                <a:cs typeface="Kanit" panose="00000500000000000000" pitchFamily="2" charset="-34"/>
              </a:rPr>
              <a:t>100 </a:t>
            </a:r>
            <a:r>
              <a:rPr lang="th-TH" sz="1600" b="1" dirty="0">
                <a:latin typeface="Kanit" panose="00000500000000000000" pitchFamily="2" charset="-34"/>
                <a:cs typeface="Kanit" panose="00000500000000000000" pitchFamily="2" charset="-34"/>
              </a:rPr>
              <a:t>จะทำให้ </a:t>
            </a:r>
            <a:r>
              <a:rPr lang="en-US" sz="1600" b="1" dirty="0">
                <a:latin typeface="Kanit" panose="00000500000000000000" pitchFamily="2" charset="-34"/>
                <a:cs typeface="Kanit" panose="00000500000000000000" pitchFamily="2" charset="-34"/>
              </a:rPr>
              <a:t>LED </a:t>
            </a:r>
            <a:r>
              <a:rPr lang="th-TH" sz="1600" b="1" dirty="0">
                <a:latin typeface="Kanit" panose="00000500000000000000" pitchFamily="2" charset="-34"/>
                <a:cs typeface="Kanit" panose="00000500000000000000" pitchFamily="2" charset="-34"/>
              </a:rPr>
              <a:t>กระพริบเร็วขึ้น</a:t>
            </a:r>
            <a:endParaRPr lang="en-US" sz="1600" b="1" dirty="0"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845C8DA-8451-49E2-842E-B7916883123B}"/>
              </a:ext>
            </a:extLst>
          </p:cNvPr>
          <p:cNvCxnSpPr>
            <a:cxnSpLocks/>
          </p:cNvCxnSpPr>
          <p:nvPr/>
        </p:nvCxnSpPr>
        <p:spPr>
          <a:xfrm flipH="1">
            <a:off x="6003292" y="4138459"/>
            <a:ext cx="1188345" cy="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3990716-7182-45B4-BC3F-516649E010E9}"/>
              </a:ext>
            </a:extLst>
          </p:cNvPr>
          <p:cNvCxnSpPr>
            <a:cxnSpLocks/>
          </p:cNvCxnSpPr>
          <p:nvPr/>
        </p:nvCxnSpPr>
        <p:spPr>
          <a:xfrm flipH="1">
            <a:off x="6011655" y="4717579"/>
            <a:ext cx="1188345" cy="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021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0" y="6498000"/>
            <a:ext cx="12192000" cy="360000"/>
            <a:chOff x="0" y="6498000"/>
            <a:chExt cx="12192000" cy="360000"/>
          </a:xfrm>
        </p:grpSpPr>
        <p:sp>
          <p:nvSpPr>
            <p:cNvPr id="6" name="Rectangle 5"/>
            <p:cNvSpPr/>
            <p:nvPr/>
          </p:nvSpPr>
          <p:spPr>
            <a:xfrm>
              <a:off x="0" y="6498000"/>
              <a:ext cx="7200000" cy="360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7" name="Rectangle 6"/>
            <p:cNvSpPr/>
            <p:nvPr/>
          </p:nvSpPr>
          <p:spPr>
            <a:xfrm>
              <a:off x="7200000" y="6498000"/>
              <a:ext cx="4992000" cy="36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  <p:grpSp>
        <p:nvGrpSpPr>
          <p:cNvPr id="8" name="Group 82"/>
          <p:cNvGrpSpPr/>
          <p:nvPr/>
        </p:nvGrpSpPr>
        <p:grpSpPr>
          <a:xfrm>
            <a:off x="0" y="6211275"/>
            <a:ext cx="12192000" cy="646725"/>
            <a:chOff x="0" y="6498000"/>
            <a:chExt cx="12192000" cy="360000"/>
          </a:xfrm>
        </p:grpSpPr>
        <p:sp>
          <p:nvSpPr>
            <p:cNvPr id="10" name="Rectangle 83"/>
            <p:cNvSpPr/>
            <p:nvPr/>
          </p:nvSpPr>
          <p:spPr>
            <a:xfrm>
              <a:off x="0" y="6498000"/>
              <a:ext cx="7200000" cy="360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>
                <a:latin typeface="Kanit Light" panose="00000400000000000000" pitchFamily="2" charset="-34"/>
                <a:cs typeface="Kanit Light" panose="00000400000000000000" pitchFamily="2" charset="-34"/>
              </a:endParaRPr>
            </a:p>
          </p:txBody>
        </p:sp>
        <p:sp>
          <p:nvSpPr>
            <p:cNvPr id="12" name="Rectangle 84"/>
            <p:cNvSpPr/>
            <p:nvPr/>
          </p:nvSpPr>
          <p:spPr>
            <a:xfrm>
              <a:off x="7200000" y="6498000"/>
              <a:ext cx="4992000" cy="360000"/>
            </a:xfrm>
            <a:prstGeom prst="rect">
              <a:avLst/>
            </a:prstGeom>
            <a:solidFill>
              <a:srgbClr val="FE7E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>
                <a:latin typeface="Kanit Light" panose="00000400000000000000" pitchFamily="2" charset="-34"/>
                <a:cs typeface="Kanit Light" panose="00000400000000000000" pitchFamily="2" charset="-34"/>
              </a:endParaRPr>
            </a:p>
          </p:txBody>
        </p: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8C247B4A-244B-4BF5-B69E-05EA9AE014A5}"/>
              </a:ext>
            </a:extLst>
          </p:cNvPr>
          <p:cNvSpPr txBox="1">
            <a:spLocks/>
          </p:cNvSpPr>
          <p:nvPr/>
        </p:nvSpPr>
        <p:spPr>
          <a:xfrm>
            <a:off x="141987" y="6146738"/>
            <a:ext cx="4758487" cy="8715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th-TH" sz="2400" b="1" dirty="0">
              <a:solidFill>
                <a:schemeClr val="bg1"/>
              </a:solidFill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CEDF8AB3-CD09-4D92-BBB2-F7EC508128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1986" y="6146737"/>
            <a:ext cx="6762153" cy="871537"/>
          </a:xfrm>
        </p:spPr>
        <p:txBody>
          <a:bodyPr anchor="ctr">
            <a:normAutofit/>
          </a:bodyPr>
          <a:lstStyle/>
          <a:p>
            <a:pPr algn="l"/>
            <a:r>
              <a:rPr lang="en-US" sz="2400" b="1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KB-IDE</a:t>
            </a:r>
            <a:endParaRPr lang="th-TH" sz="2400" b="1" dirty="0">
              <a:solidFill>
                <a:schemeClr val="bg1"/>
              </a:solidFill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C2F8BCFB-9CF5-4221-B642-09464AEA7E4C}"/>
              </a:ext>
            </a:extLst>
          </p:cNvPr>
          <p:cNvSpPr/>
          <p:nvPr/>
        </p:nvSpPr>
        <p:spPr>
          <a:xfrm>
            <a:off x="141986" y="140517"/>
            <a:ext cx="6906884" cy="516431"/>
          </a:xfrm>
          <a:prstGeom prst="roundRect">
            <a:avLst/>
          </a:prstGeom>
          <a:solidFill>
            <a:srgbClr val="FE7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h-TH" b="1" dirty="0">
                <a:latin typeface="Kanit" panose="00000500000000000000" pitchFamily="2" charset="-34"/>
                <a:cs typeface="Kanit" panose="00000500000000000000" pitchFamily="2" charset="-34"/>
              </a:rPr>
              <a:t>เนื้อหาสำหรับการสั่งงานหุ่นยนต์</a:t>
            </a:r>
          </a:p>
        </p:txBody>
      </p:sp>
      <p:pic>
        <p:nvPicPr>
          <p:cNvPr id="13" name="รูปภาพ 15">
            <a:extLst>
              <a:ext uri="{FF2B5EF4-FFF2-40B4-BE49-F238E27FC236}">
                <a16:creationId xmlns:a16="http://schemas.microsoft.com/office/drawing/2014/main" id="{13D64D1D-F2C3-4B11-8ECF-8A957C0ABE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1780" y="6251543"/>
            <a:ext cx="606457" cy="60645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26E3A5C-D1EA-407A-B8CF-D846FB83A889}"/>
              </a:ext>
            </a:extLst>
          </p:cNvPr>
          <p:cNvSpPr txBox="1"/>
          <p:nvPr/>
        </p:nvSpPr>
        <p:spPr>
          <a:xfrm>
            <a:off x="11044964" y="6337010"/>
            <a:ext cx="11326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MTB</a:t>
            </a:r>
            <a:endParaRPr lang="th-TH" sz="32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BE283E6-B00B-478F-8B12-F6195F773C2A}"/>
              </a:ext>
            </a:extLst>
          </p:cNvPr>
          <p:cNvSpPr txBox="1"/>
          <p:nvPr/>
        </p:nvSpPr>
        <p:spPr>
          <a:xfrm>
            <a:off x="11067672" y="6229288"/>
            <a:ext cx="113269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MICROTECHBEING</a:t>
            </a:r>
            <a:endParaRPr lang="th-TH" sz="8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7A98CFD-BCFE-41FC-9909-C505988202D4}"/>
              </a:ext>
            </a:extLst>
          </p:cNvPr>
          <p:cNvSpPr txBox="1"/>
          <p:nvPr/>
        </p:nvSpPr>
        <p:spPr>
          <a:xfrm>
            <a:off x="7191637" y="6206058"/>
            <a:ext cx="113269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POWERED by</a:t>
            </a:r>
            <a:endParaRPr lang="th-TH" sz="900" b="1" dirty="0">
              <a:solidFill>
                <a:schemeClr val="bg1"/>
              </a:solidFill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285A6C9-3FF1-458A-81CE-BF3B5DF38BFA}"/>
              </a:ext>
            </a:extLst>
          </p:cNvPr>
          <p:cNvSpPr txBox="1"/>
          <p:nvPr/>
        </p:nvSpPr>
        <p:spPr>
          <a:xfrm>
            <a:off x="635268" y="1098082"/>
            <a:ext cx="10392969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th-TH" sz="2400" dirty="0">
                <a:latin typeface="Kanit" panose="00000500000000000000" pitchFamily="2" charset="-34"/>
                <a:cs typeface="Kanit" panose="00000500000000000000" pitchFamily="2" charset="-34"/>
              </a:rPr>
              <a:t>เรียนรู้การสั่งงานมอเตอร์ </a:t>
            </a:r>
            <a:r>
              <a:rPr lang="en-US" sz="2400" dirty="0">
                <a:latin typeface="Kanit" panose="00000500000000000000" pitchFamily="2" charset="-34"/>
                <a:cs typeface="Kanit" panose="00000500000000000000" pitchFamily="2" charset="-34"/>
              </a:rPr>
              <a:t>1 </a:t>
            </a:r>
            <a:r>
              <a:rPr lang="th-TH" sz="2400" dirty="0">
                <a:latin typeface="Kanit" panose="00000500000000000000" pitchFamily="2" charset="-34"/>
                <a:cs typeface="Kanit" panose="00000500000000000000" pitchFamily="2" charset="-34"/>
              </a:rPr>
              <a:t>ล้อ</a:t>
            </a:r>
          </a:p>
          <a:p>
            <a:pPr marL="457200" indent="-457200">
              <a:buAutoNum type="arabicPeriod"/>
            </a:pPr>
            <a:r>
              <a:rPr lang="th-TH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สั่งงานมอเตอร์ 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2 </a:t>
            </a:r>
            <a:r>
              <a:rPr lang="th-TH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ล้อเพื่อทำให้หุ่นยนต์เคลือนที่</a:t>
            </a:r>
          </a:p>
          <a:p>
            <a:pPr marL="457200" indent="-457200">
              <a:buAutoNum type="arabicPeriod"/>
            </a:pPr>
            <a:r>
              <a:rPr lang="th-TH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การปรับแต่งทิศทางการเคลื่อนที่</a:t>
            </a:r>
          </a:p>
          <a:p>
            <a:pPr marL="457200" indent="-457200">
              <a:buAutoNum type="arabicPeriod"/>
            </a:pPr>
            <a:r>
              <a:rPr lang="th-TH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การปรับความเร็วของล้อ 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(</a:t>
            </a:r>
            <a:r>
              <a:rPr lang="th-TH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การใช้ 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PWM)</a:t>
            </a:r>
          </a:p>
          <a:p>
            <a:pPr marL="457200" indent="-457200">
              <a:buAutoNum type="arabicPeriod"/>
            </a:pPr>
            <a:r>
              <a:rPr lang="th-TH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การสั่งงานมือจับ 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(</a:t>
            </a:r>
            <a:r>
              <a:rPr lang="th-TH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จับ 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- </a:t>
            </a:r>
            <a:r>
              <a:rPr lang="th-TH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ปล่อย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)</a:t>
            </a:r>
          </a:p>
          <a:p>
            <a:pPr marL="457200" indent="-457200">
              <a:buFontTx/>
              <a:buAutoNum type="arabicPeriod"/>
            </a:pPr>
            <a:r>
              <a:rPr lang="th-TH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การอ่านค่าจาก 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Switch</a:t>
            </a:r>
          </a:p>
          <a:p>
            <a:pPr marL="457200" indent="-457200">
              <a:buFontTx/>
              <a:buAutoNum type="arabicPeriod"/>
            </a:pPr>
            <a:r>
              <a:rPr lang="th-TH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สั่งงานมือจับด้วย 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Switch</a:t>
            </a:r>
          </a:p>
          <a:p>
            <a:pPr marL="457200" indent="-457200">
              <a:buFontTx/>
              <a:buAutoNum type="arabicPeriod"/>
            </a:pPr>
            <a:r>
              <a:rPr lang="th-TH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สั่งงานให้หุ่นยนต์เคลื่อนที่ด้วยการกด 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Switch</a:t>
            </a:r>
          </a:p>
          <a:p>
            <a:pPr marL="457200" indent="-457200">
              <a:buFontTx/>
              <a:buAutoNum type="arabicPeriod"/>
            </a:pPr>
            <a:r>
              <a:rPr lang="en-US" sz="2400" dirty="0">
                <a:solidFill>
                  <a:srgbClr val="FF0000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** Demo </a:t>
            </a:r>
            <a:r>
              <a:rPr lang="th-TH" sz="2400" dirty="0">
                <a:solidFill>
                  <a:srgbClr val="FF0000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การสั่งงานหุ่นยนต์ด้วย </a:t>
            </a:r>
            <a:r>
              <a:rPr lang="en-US" sz="2400" dirty="0">
                <a:solidFill>
                  <a:srgbClr val="FF0000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Smart phone</a:t>
            </a:r>
          </a:p>
          <a:p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4135347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0" y="6498000"/>
            <a:ext cx="12192000" cy="360000"/>
            <a:chOff x="0" y="6498000"/>
            <a:chExt cx="12192000" cy="360000"/>
          </a:xfrm>
        </p:grpSpPr>
        <p:sp>
          <p:nvSpPr>
            <p:cNvPr id="6" name="Rectangle 5"/>
            <p:cNvSpPr/>
            <p:nvPr/>
          </p:nvSpPr>
          <p:spPr>
            <a:xfrm>
              <a:off x="0" y="6498000"/>
              <a:ext cx="7200000" cy="360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7" name="Rectangle 6"/>
            <p:cNvSpPr/>
            <p:nvPr/>
          </p:nvSpPr>
          <p:spPr>
            <a:xfrm>
              <a:off x="7200000" y="6498000"/>
              <a:ext cx="4992000" cy="36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  <p:grpSp>
        <p:nvGrpSpPr>
          <p:cNvPr id="8" name="Group 82"/>
          <p:cNvGrpSpPr/>
          <p:nvPr/>
        </p:nvGrpSpPr>
        <p:grpSpPr>
          <a:xfrm>
            <a:off x="0" y="6211275"/>
            <a:ext cx="12192000" cy="646725"/>
            <a:chOff x="0" y="6498000"/>
            <a:chExt cx="12192000" cy="360000"/>
          </a:xfrm>
        </p:grpSpPr>
        <p:sp>
          <p:nvSpPr>
            <p:cNvPr id="10" name="Rectangle 83"/>
            <p:cNvSpPr/>
            <p:nvPr/>
          </p:nvSpPr>
          <p:spPr>
            <a:xfrm>
              <a:off x="0" y="6498000"/>
              <a:ext cx="7200000" cy="360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>
                <a:latin typeface="Kanit Light" panose="00000400000000000000" pitchFamily="2" charset="-34"/>
                <a:cs typeface="Kanit Light" panose="00000400000000000000" pitchFamily="2" charset="-34"/>
              </a:endParaRPr>
            </a:p>
          </p:txBody>
        </p:sp>
        <p:sp>
          <p:nvSpPr>
            <p:cNvPr id="12" name="Rectangle 84"/>
            <p:cNvSpPr/>
            <p:nvPr/>
          </p:nvSpPr>
          <p:spPr>
            <a:xfrm>
              <a:off x="7200000" y="6498000"/>
              <a:ext cx="4992000" cy="360000"/>
            </a:xfrm>
            <a:prstGeom prst="rect">
              <a:avLst/>
            </a:prstGeom>
            <a:solidFill>
              <a:srgbClr val="FE7E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>
                <a:latin typeface="Kanit Light" panose="00000400000000000000" pitchFamily="2" charset="-34"/>
                <a:cs typeface="Kanit Light" panose="00000400000000000000" pitchFamily="2" charset="-34"/>
              </a:endParaRPr>
            </a:p>
          </p:txBody>
        </p: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8C247B4A-244B-4BF5-B69E-05EA9AE014A5}"/>
              </a:ext>
            </a:extLst>
          </p:cNvPr>
          <p:cNvSpPr txBox="1">
            <a:spLocks/>
          </p:cNvSpPr>
          <p:nvPr/>
        </p:nvSpPr>
        <p:spPr>
          <a:xfrm>
            <a:off x="141987" y="6146738"/>
            <a:ext cx="4758487" cy="8715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th-TH" sz="2400" b="1" dirty="0">
              <a:solidFill>
                <a:schemeClr val="bg1"/>
              </a:solidFill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CEDF8AB3-CD09-4D92-BBB2-F7EC508128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1986" y="6146737"/>
            <a:ext cx="6762153" cy="871537"/>
          </a:xfrm>
        </p:spPr>
        <p:txBody>
          <a:bodyPr anchor="ctr">
            <a:normAutofit/>
          </a:bodyPr>
          <a:lstStyle/>
          <a:p>
            <a:pPr algn="l"/>
            <a:r>
              <a:rPr lang="en-US" sz="2400" b="1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KB-IDE + MR32-BOT</a:t>
            </a:r>
            <a:endParaRPr lang="th-TH" sz="2400" b="1" dirty="0">
              <a:solidFill>
                <a:schemeClr val="bg1"/>
              </a:solidFill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C2F8BCFB-9CF5-4221-B642-09464AEA7E4C}"/>
              </a:ext>
            </a:extLst>
          </p:cNvPr>
          <p:cNvSpPr/>
          <p:nvPr/>
        </p:nvSpPr>
        <p:spPr>
          <a:xfrm>
            <a:off x="141986" y="140517"/>
            <a:ext cx="6906884" cy="516431"/>
          </a:xfrm>
          <a:prstGeom prst="roundRect">
            <a:avLst/>
          </a:prstGeom>
          <a:solidFill>
            <a:srgbClr val="FE7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h-TH" sz="3200" b="1" dirty="0">
                <a:latin typeface="Kanit" panose="00000500000000000000" pitchFamily="2" charset="-34"/>
                <a:cs typeface="Kanit" panose="00000500000000000000" pitchFamily="2" charset="-34"/>
              </a:rPr>
              <a:t>การสั่งงานมอเตอร์</a:t>
            </a:r>
          </a:p>
        </p:txBody>
      </p:sp>
      <p:pic>
        <p:nvPicPr>
          <p:cNvPr id="13" name="รูปภาพ 15">
            <a:extLst>
              <a:ext uri="{FF2B5EF4-FFF2-40B4-BE49-F238E27FC236}">
                <a16:creationId xmlns:a16="http://schemas.microsoft.com/office/drawing/2014/main" id="{13D64D1D-F2C3-4B11-8ECF-8A957C0ABE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1780" y="6251543"/>
            <a:ext cx="606457" cy="60645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26E3A5C-D1EA-407A-B8CF-D846FB83A889}"/>
              </a:ext>
            </a:extLst>
          </p:cNvPr>
          <p:cNvSpPr txBox="1"/>
          <p:nvPr/>
        </p:nvSpPr>
        <p:spPr>
          <a:xfrm>
            <a:off x="11044964" y="6337010"/>
            <a:ext cx="11326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MTB</a:t>
            </a:r>
            <a:endParaRPr lang="th-TH" sz="32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BE283E6-B00B-478F-8B12-F6195F773C2A}"/>
              </a:ext>
            </a:extLst>
          </p:cNvPr>
          <p:cNvSpPr txBox="1"/>
          <p:nvPr/>
        </p:nvSpPr>
        <p:spPr>
          <a:xfrm>
            <a:off x="11067672" y="6229288"/>
            <a:ext cx="113269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MICROTECHBEING</a:t>
            </a:r>
            <a:endParaRPr lang="th-TH" sz="8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7A98CFD-BCFE-41FC-9909-C505988202D4}"/>
              </a:ext>
            </a:extLst>
          </p:cNvPr>
          <p:cNvSpPr txBox="1"/>
          <p:nvPr/>
        </p:nvSpPr>
        <p:spPr>
          <a:xfrm>
            <a:off x="7191637" y="6206058"/>
            <a:ext cx="113269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POWERED by</a:t>
            </a:r>
            <a:endParaRPr lang="th-TH" sz="900" b="1" dirty="0">
              <a:solidFill>
                <a:schemeClr val="bg1"/>
              </a:solidFill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7CC95B1-5023-4818-B99D-DA41BB06C3C2}"/>
              </a:ext>
            </a:extLst>
          </p:cNvPr>
          <p:cNvGrpSpPr/>
          <p:nvPr/>
        </p:nvGrpSpPr>
        <p:grpSpPr>
          <a:xfrm>
            <a:off x="226307" y="815362"/>
            <a:ext cx="6183372" cy="2573486"/>
            <a:chOff x="226306" y="815361"/>
            <a:chExt cx="6743791" cy="2806729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BB8635AA-3FD8-4E4F-B535-BAD47ECBA6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6306" y="815361"/>
              <a:ext cx="4308656" cy="2806729"/>
            </a:xfrm>
            <a:prstGeom prst="rect">
              <a:avLst/>
            </a:prstGeom>
          </p:spPr>
        </p:pic>
        <p:pic>
          <p:nvPicPr>
            <p:cNvPr id="1026" name="Picture 2" descr="Micro Dc Gear Motor - Dc Motor Clip Art - Png Download - Full Size ...">
              <a:extLst>
                <a:ext uri="{FF2B5EF4-FFF2-40B4-BE49-F238E27FC236}">
                  <a16:creationId xmlns:a16="http://schemas.microsoft.com/office/drawing/2014/main" id="{BC5E39A2-CF92-43E1-9B68-5355127D951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5848216" y="803928"/>
              <a:ext cx="766388" cy="14773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2" descr="Micro Dc Gear Motor - Dc Motor Clip Art - Png Download - Full Size ...">
              <a:extLst>
                <a:ext uri="{FF2B5EF4-FFF2-40B4-BE49-F238E27FC236}">
                  <a16:creationId xmlns:a16="http://schemas.microsoft.com/office/drawing/2014/main" id="{89B60F54-BBD4-4F32-BE74-3BF3B6EE4A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5848216" y="2060993"/>
              <a:ext cx="766388" cy="14773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AE4BDD9A-39A2-47E4-8483-5974C7D54F83}"/>
                </a:ext>
              </a:extLst>
            </p:cNvPr>
            <p:cNvCxnSpPr/>
            <p:nvPr/>
          </p:nvCxnSpPr>
          <p:spPr>
            <a:xfrm>
              <a:off x="4165569" y="1428750"/>
              <a:ext cx="1327154" cy="0"/>
            </a:xfrm>
            <a:prstGeom prst="line">
              <a:avLst/>
            </a:prstGeom>
            <a:ln w="19050">
              <a:solidFill>
                <a:srgbClr val="FFC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0575C35C-0C04-4386-A6B5-AF273C62B050}"/>
                </a:ext>
              </a:extLst>
            </p:cNvPr>
            <p:cNvCxnSpPr/>
            <p:nvPr/>
          </p:nvCxnSpPr>
          <p:spPr>
            <a:xfrm>
              <a:off x="4165569" y="1592580"/>
              <a:ext cx="1327154" cy="0"/>
            </a:xfrm>
            <a:prstGeom prst="line">
              <a:avLst/>
            </a:prstGeom>
            <a:ln w="19050">
              <a:solidFill>
                <a:srgbClr val="FFC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65FDE88E-AFAE-4F75-8039-AD322EE01414}"/>
                </a:ext>
              </a:extLst>
            </p:cNvPr>
            <p:cNvCxnSpPr/>
            <p:nvPr/>
          </p:nvCxnSpPr>
          <p:spPr>
            <a:xfrm>
              <a:off x="4165569" y="2712720"/>
              <a:ext cx="1327154" cy="0"/>
            </a:xfrm>
            <a:prstGeom prst="line">
              <a:avLst/>
            </a:prstGeom>
            <a:ln w="19050">
              <a:solidFill>
                <a:srgbClr val="FFC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DE367197-F3A7-424E-809B-435AB1957784}"/>
                </a:ext>
              </a:extLst>
            </p:cNvPr>
            <p:cNvCxnSpPr/>
            <p:nvPr/>
          </p:nvCxnSpPr>
          <p:spPr>
            <a:xfrm>
              <a:off x="4165569" y="2876550"/>
              <a:ext cx="1327154" cy="0"/>
            </a:xfrm>
            <a:prstGeom prst="line">
              <a:avLst/>
            </a:prstGeom>
            <a:ln w="19050">
              <a:solidFill>
                <a:srgbClr val="FFC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023A77D-77D5-475C-9867-EC4AF1E69B97}"/>
                </a:ext>
              </a:extLst>
            </p:cNvPr>
            <p:cNvSpPr txBox="1"/>
            <p:nvPr/>
          </p:nvSpPr>
          <p:spPr>
            <a:xfrm>
              <a:off x="5523201" y="1930434"/>
              <a:ext cx="124104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th-TH" sz="1400" dirty="0">
                  <a:latin typeface="Kanit" panose="00000500000000000000" pitchFamily="2" charset="-34"/>
                  <a:cs typeface="Kanit" panose="00000500000000000000" pitchFamily="2" charset="-34"/>
                </a:rPr>
                <a:t>มอเตอร์ล้อขวา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90F4D72-13EC-4492-BA26-198A8B7B2C87}"/>
                </a:ext>
              </a:extLst>
            </p:cNvPr>
            <p:cNvSpPr txBox="1"/>
            <p:nvPr/>
          </p:nvSpPr>
          <p:spPr>
            <a:xfrm>
              <a:off x="5466661" y="3171332"/>
              <a:ext cx="125867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th-TH" sz="1400" dirty="0">
                  <a:latin typeface="Kanit" panose="00000500000000000000" pitchFamily="2" charset="-34"/>
                  <a:cs typeface="Kanit" panose="00000500000000000000" pitchFamily="2" charset="-34"/>
                </a:rPr>
                <a:t>มอเตอร์ล้อซ้าย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DA91F0FD-0789-40E3-BE00-9193931D96CC}"/>
              </a:ext>
            </a:extLst>
          </p:cNvPr>
          <p:cNvGrpSpPr/>
          <p:nvPr/>
        </p:nvGrpSpPr>
        <p:grpSpPr>
          <a:xfrm>
            <a:off x="226307" y="4071022"/>
            <a:ext cx="6183374" cy="1765699"/>
            <a:chOff x="226306" y="3978743"/>
            <a:chExt cx="6677833" cy="1906895"/>
          </a:xfrm>
        </p:grpSpPr>
        <p:pic>
          <p:nvPicPr>
            <p:cNvPr id="28" name="Picture 4" descr="ESP-WROOM-32 (ESP-32S) part - parts submit - fritzing forum">
              <a:extLst>
                <a:ext uri="{FF2B5EF4-FFF2-40B4-BE49-F238E27FC236}">
                  <a16:creationId xmlns:a16="http://schemas.microsoft.com/office/drawing/2014/main" id="{2803EB35-FFE3-40DE-AF6C-1C66746DC95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>
              <a:off x="9691" y="4195358"/>
              <a:ext cx="1906895" cy="14736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5A79758C-12F4-402D-BF89-34C1D5F80712}"/>
                </a:ext>
              </a:extLst>
            </p:cNvPr>
            <p:cNvSpPr/>
            <p:nvPr/>
          </p:nvSpPr>
          <p:spPr>
            <a:xfrm>
              <a:off x="2889871" y="4109818"/>
              <a:ext cx="2395844" cy="1730595"/>
            </a:xfrm>
            <a:prstGeom prst="roundRect">
              <a:avLst>
                <a:gd name="adj" fmla="val 7803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latin typeface="Kanit" panose="00000500000000000000" pitchFamily="2" charset="-34"/>
                  <a:cs typeface="Kanit" panose="00000500000000000000" pitchFamily="2" charset="-34"/>
                </a:rPr>
                <a:t>TB6612FNG</a:t>
              </a:r>
            </a:p>
            <a:p>
              <a:pPr algn="ctr"/>
              <a:r>
                <a:rPr lang="en-US" sz="1600" b="1" dirty="0">
                  <a:latin typeface="Kanit" panose="00000500000000000000" pitchFamily="2" charset="-34"/>
                  <a:cs typeface="Kanit" panose="00000500000000000000" pitchFamily="2" charset="-34"/>
                </a:rPr>
                <a:t>Driver 1.2A for Dual DC motor</a:t>
              </a:r>
            </a:p>
          </p:txBody>
        </p:sp>
        <p:sp>
          <p:nvSpPr>
            <p:cNvPr id="27" name="Arrow: Right 26">
              <a:extLst>
                <a:ext uri="{FF2B5EF4-FFF2-40B4-BE49-F238E27FC236}">
                  <a16:creationId xmlns:a16="http://schemas.microsoft.com/office/drawing/2014/main" id="{EA76A07A-7F54-4FC7-94E5-892548EAAED8}"/>
                </a:ext>
              </a:extLst>
            </p:cNvPr>
            <p:cNvSpPr/>
            <p:nvPr/>
          </p:nvSpPr>
          <p:spPr>
            <a:xfrm>
              <a:off x="1801387" y="4648695"/>
              <a:ext cx="941813" cy="842494"/>
            </a:xfrm>
            <a:prstGeom prst="rightArrow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>
                  <a:latin typeface="Kanit" panose="00000500000000000000" pitchFamily="2" charset="-34"/>
                  <a:cs typeface="Kanit" panose="00000500000000000000" pitchFamily="2" charset="-34"/>
                </a:rPr>
                <a:t>GPIO</a:t>
              </a:r>
              <a:endParaRPr lang="th-TH" sz="1800" dirty="0">
                <a:latin typeface="Kanit" panose="00000500000000000000" pitchFamily="2" charset="-34"/>
                <a:cs typeface="Kanit" panose="00000500000000000000" pitchFamily="2" charset="-34"/>
              </a:endParaRP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DAFC0462-DA48-48E6-806F-B1F27C147D7A}"/>
                </a:ext>
              </a:extLst>
            </p:cNvPr>
            <p:cNvSpPr/>
            <p:nvPr/>
          </p:nvSpPr>
          <p:spPr>
            <a:xfrm>
              <a:off x="6233226" y="4124336"/>
              <a:ext cx="658049" cy="658049"/>
            </a:xfrm>
            <a:prstGeom prst="ellipse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Kanit" panose="00000500000000000000" pitchFamily="2" charset="-34"/>
                  <a:cs typeface="Kanit" panose="00000500000000000000" pitchFamily="2" charset="-34"/>
                </a:rPr>
                <a:t>M</a:t>
              </a:r>
              <a:endParaRPr lang="th-TH" dirty="0">
                <a:latin typeface="Kanit" panose="00000500000000000000" pitchFamily="2" charset="-34"/>
                <a:cs typeface="Kanit" panose="00000500000000000000" pitchFamily="2" charset="-34"/>
              </a:endParaRP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E988EC74-A7A0-4EEC-8D68-1A765D40C194}"/>
                </a:ext>
              </a:extLst>
            </p:cNvPr>
            <p:cNvSpPr/>
            <p:nvPr/>
          </p:nvSpPr>
          <p:spPr>
            <a:xfrm>
              <a:off x="6246090" y="5205419"/>
              <a:ext cx="658049" cy="658049"/>
            </a:xfrm>
            <a:prstGeom prst="ellipse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Kanit" panose="00000500000000000000" pitchFamily="2" charset="-34"/>
                  <a:cs typeface="Kanit" panose="00000500000000000000" pitchFamily="2" charset="-34"/>
                </a:rPr>
                <a:t>M</a:t>
              </a:r>
              <a:endParaRPr lang="th-TH" dirty="0">
                <a:latin typeface="Kanit" panose="00000500000000000000" pitchFamily="2" charset="-34"/>
                <a:cs typeface="Kanit" panose="00000500000000000000" pitchFamily="2" charset="-34"/>
              </a:endParaRPr>
            </a:p>
          </p:txBody>
        </p:sp>
        <p:sp>
          <p:nvSpPr>
            <p:cNvPr id="33" name="Arrow: Right 32">
              <a:extLst>
                <a:ext uri="{FF2B5EF4-FFF2-40B4-BE49-F238E27FC236}">
                  <a16:creationId xmlns:a16="http://schemas.microsoft.com/office/drawing/2014/main" id="{A6CFF841-FD17-4441-9BFF-BCE33DAB0BB5}"/>
                </a:ext>
              </a:extLst>
            </p:cNvPr>
            <p:cNvSpPr/>
            <p:nvPr/>
          </p:nvSpPr>
          <p:spPr>
            <a:xfrm>
              <a:off x="5430446" y="4379175"/>
              <a:ext cx="658049" cy="159798"/>
            </a:xfrm>
            <a:prstGeom prst="rightArrow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35" name="Arrow: Right 34">
              <a:extLst>
                <a:ext uri="{FF2B5EF4-FFF2-40B4-BE49-F238E27FC236}">
                  <a16:creationId xmlns:a16="http://schemas.microsoft.com/office/drawing/2014/main" id="{8C77EC74-5A62-42AD-8B21-D586F54F636B}"/>
                </a:ext>
              </a:extLst>
            </p:cNvPr>
            <p:cNvSpPr/>
            <p:nvPr/>
          </p:nvSpPr>
          <p:spPr>
            <a:xfrm>
              <a:off x="5436878" y="5450629"/>
              <a:ext cx="658049" cy="159798"/>
            </a:xfrm>
            <a:prstGeom prst="rightArrow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C0C5D7B9-9015-4485-BEE7-831637996CA6}"/>
              </a:ext>
            </a:extLst>
          </p:cNvPr>
          <p:cNvSpPr/>
          <p:nvPr/>
        </p:nvSpPr>
        <p:spPr>
          <a:xfrm>
            <a:off x="7811392" y="289879"/>
            <a:ext cx="3950600" cy="755438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Kanit" panose="00000500000000000000" pitchFamily="2" charset="-34"/>
                <a:cs typeface="Kanit" panose="00000500000000000000" pitchFamily="2" charset="-34"/>
              </a:rPr>
              <a:t>ESP32</a:t>
            </a:r>
            <a:endParaRPr lang="th-TH" sz="2400" dirty="0"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A298DCE6-277C-43DA-AFA1-073B8F824C68}"/>
              </a:ext>
            </a:extLst>
          </p:cNvPr>
          <p:cNvCxnSpPr>
            <a:cxnSpLocks/>
          </p:cNvCxnSpPr>
          <p:nvPr/>
        </p:nvCxnSpPr>
        <p:spPr>
          <a:xfrm>
            <a:off x="8124983" y="1045317"/>
            <a:ext cx="0" cy="1874628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77CA65A1-FE7E-4237-9E9A-B17B3ACD1F6F}"/>
              </a:ext>
            </a:extLst>
          </p:cNvPr>
          <p:cNvCxnSpPr>
            <a:cxnSpLocks/>
          </p:cNvCxnSpPr>
          <p:nvPr/>
        </p:nvCxnSpPr>
        <p:spPr>
          <a:xfrm>
            <a:off x="8666480" y="1045317"/>
            <a:ext cx="0" cy="1874628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295EC248-E4ED-4247-9160-EFE8DF3372F2}"/>
              </a:ext>
            </a:extLst>
          </p:cNvPr>
          <p:cNvCxnSpPr>
            <a:cxnSpLocks/>
          </p:cNvCxnSpPr>
          <p:nvPr/>
        </p:nvCxnSpPr>
        <p:spPr>
          <a:xfrm>
            <a:off x="9211487" y="1045317"/>
            <a:ext cx="0" cy="188264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BF5A42C6-F4D2-4D00-83D5-9442D2DC7F87}"/>
              </a:ext>
            </a:extLst>
          </p:cNvPr>
          <p:cNvCxnSpPr>
            <a:cxnSpLocks/>
          </p:cNvCxnSpPr>
          <p:nvPr/>
        </p:nvCxnSpPr>
        <p:spPr>
          <a:xfrm>
            <a:off x="10417377" y="1045317"/>
            <a:ext cx="0" cy="1069837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9C9B44F9-1EDE-4F11-9DA1-C8E823708554}"/>
              </a:ext>
            </a:extLst>
          </p:cNvPr>
          <p:cNvCxnSpPr>
            <a:cxnSpLocks/>
          </p:cNvCxnSpPr>
          <p:nvPr/>
        </p:nvCxnSpPr>
        <p:spPr>
          <a:xfrm>
            <a:off x="10974114" y="1045317"/>
            <a:ext cx="0" cy="1069837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6542C88B-7A1F-48FC-8321-A97CCF02DB09}"/>
              </a:ext>
            </a:extLst>
          </p:cNvPr>
          <p:cNvCxnSpPr>
            <a:cxnSpLocks/>
          </p:cNvCxnSpPr>
          <p:nvPr/>
        </p:nvCxnSpPr>
        <p:spPr>
          <a:xfrm>
            <a:off x="11503881" y="1045317"/>
            <a:ext cx="0" cy="1069837"/>
          </a:xfrm>
          <a:prstGeom prst="straightConnector1">
            <a:avLst/>
          </a:prstGeom>
          <a:ln w="381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C786A9D3-ED37-4378-8D64-60E21EE2CB5A}"/>
              </a:ext>
            </a:extLst>
          </p:cNvPr>
          <p:cNvSpPr/>
          <p:nvPr/>
        </p:nvSpPr>
        <p:spPr>
          <a:xfrm>
            <a:off x="7629745" y="2938153"/>
            <a:ext cx="2101419" cy="1024194"/>
          </a:xfrm>
          <a:prstGeom prst="roundRect">
            <a:avLst>
              <a:gd name="adj" fmla="val 7803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Kanit" panose="00000500000000000000" pitchFamily="2" charset="-34"/>
                <a:cs typeface="Kanit" panose="00000500000000000000" pitchFamily="2" charset="-34"/>
              </a:rPr>
              <a:t>TB6612FNG</a:t>
            </a:r>
          </a:p>
          <a:p>
            <a:pPr algn="ctr"/>
            <a:r>
              <a:rPr lang="en-US" sz="1600" b="1" dirty="0">
                <a:latin typeface="Kanit" panose="00000500000000000000" pitchFamily="2" charset="-34"/>
                <a:cs typeface="Kanit" panose="00000500000000000000" pitchFamily="2" charset="-34"/>
              </a:rPr>
              <a:t>Channel 1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C4926200-9922-43A0-93B8-5883E0F60B62}"/>
              </a:ext>
            </a:extLst>
          </p:cNvPr>
          <p:cNvSpPr/>
          <p:nvPr/>
        </p:nvSpPr>
        <p:spPr>
          <a:xfrm>
            <a:off x="10834496" y="2882606"/>
            <a:ext cx="1145172" cy="1145172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Kanit" panose="00000500000000000000" pitchFamily="2" charset="-34"/>
                <a:cs typeface="Kanit" panose="00000500000000000000" pitchFamily="2" charset="-34"/>
              </a:rPr>
              <a:t>M</a:t>
            </a:r>
            <a:endParaRPr lang="th-TH" dirty="0"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1C303E2C-9276-481D-9D19-4E5524EAAFCC}"/>
              </a:ext>
            </a:extLst>
          </p:cNvPr>
          <p:cNvCxnSpPr>
            <a:cxnSpLocks/>
          </p:cNvCxnSpPr>
          <p:nvPr/>
        </p:nvCxnSpPr>
        <p:spPr>
          <a:xfrm>
            <a:off x="9731164" y="3331406"/>
            <a:ext cx="1097078" cy="0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DD12492B-BD6A-4C32-909D-6A7F9A9E41A7}"/>
              </a:ext>
            </a:extLst>
          </p:cNvPr>
          <p:cNvCxnSpPr>
            <a:cxnSpLocks/>
          </p:cNvCxnSpPr>
          <p:nvPr/>
        </p:nvCxnSpPr>
        <p:spPr>
          <a:xfrm>
            <a:off x="9731164" y="3544766"/>
            <a:ext cx="1097078" cy="0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F78D6070-FA77-4030-95D9-E9A355C45937}"/>
              </a:ext>
            </a:extLst>
          </p:cNvPr>
          <p:cNvSpPr txBox="1"/>
          <p:nvPr/>
        </p:nvSpPr>
        <p:spPr>
          <a:xfrm rot="16200000">
            <a:off x="7175253" y="1745276"/>
            <a:ext cx="16546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1400" dirty="0">
                <a:latin typeface="Kanit" panose="00000500000000000000" pitchFamily="2" charset="-34"/>
                <a:cs typeface="Kanit" panose="00000500000000000000" pitchFamily="2" charset="-34"/>
              </a:rPr>
              <a:t>สัญญาณควบคุม </a:t>
            </a:r>
            <a:r>
              <a:rPr lang="en-US" sz="1800" dirty="0">
                <a:latin typeface="Kanit" panose="00000500000000000000" pitchFamily="2" charset="-34"/>
                <a:cs typeface="Kanit" panose="00000500000000000000" pitchFamily="2" charset="-34"/>
              </a:rPr>
              <a:t>A</a:t>
            </a:r>
            <a:endParaRPr lang="th-TH" sz="1400" dirty="0"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F67693F3-BDB4-4F41-8C04-3755F198E582}"/>
              </a:ext>
            </a:extLst>
          </p:cNvPr>
          <p:cNvSpPr txBox="1"/>
          <p:nvPr/>
        </p:nvSpPr>
        <p:spPr>
          <a:xfrm rot="16200000">
            <a:off x="7724416" y="1741056"/>
            <a:ext cx="16385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1400" dirty="0">
                <a:latin typeface="Kanit" panose="00000500000000000000" pitchFamily="2" charset="-34"/>
                <a:cs typeface="Kanit" panose="00000500000000000000" pitchFamily="2" charset="-34"/>
              </a:rPr>
              <a:t>สัญญาณควบคุม </a:t>
            </a:r>
            <a:r>
              <a:rPr lang="en-US" sz="1800" dirty="0">
                <a:latin typeface="Kanit" panose="00000500000000000000" pitchFamily="2" charset="-34"/>
                <a:cs typeface="Kanit" panose="00000500000000000000" pitchFamily="2" charset="-34"/>
              </a:rPr>
              <a:t>B</a:t>
            </a:r>
            <a:endParaRPr lang="th-TH" sz="1400" dirty="0"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3FFADF60-FB00-4E9A-84A8-1FEEC519EA09}"/>
              </a:ext>
            </a:extLst>
          </p:cNvPr>
          <p:cNvSpPr txBox="1"/>
          <p:nvPr/>
        </p:nvSpPr>
        <p:spPr>
          <a:xfrm rot="16200000">
            <a:off x="8183031" y="1744371"/>
            <a:ext cx="1773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1400" dirty="0">
                <a:latin typeface="Kanit" panose="00000500000000000000" pitchFamily="2" charset="-34"/>
                <a:cs typeface="Kanit" panose="00000500000000000000" pitchFamily="2" charset="-34"/>
              </a:rPr>
              <a:t>สัญญาณควบคุม </a:t>
            </a:r>
            <a:r>
              <a:rPr lang="en-US" sz="1800" dirty="0">
                <a:latin typeface="Kanit" panose="00000500000000000000" pitchFamily="2" charset="-34"/>
                <a:cs typeface="Kanit" panose="00000500000000000000" pitchFamily="2" charset="-34"/>
              </a:rPr>
              <a:t>EN</a:t>
            </a:r>
            <a:endParaRPr lang="th-TH" sz="1400" dirty="0"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443F4EF1-7B7A-4F91-883B-DC602267FBF9}"/>
              </a:ext>
            </a:extLst>
          </p:cNvPr>
          <p:cNvSpPr/>
          <p:nvPr/>
        </p:nvSpPr>
        <p:spPr>
          <a:xfrm>
            <a:off x="7615770" y="4588794"/>
            <a:ext cx="858992" cy="443358"/>
          </a:xfrm>
          <a:prstGeom prst="roundRect">
            <a:avLst>
              <a:gd name="adj" fmla="val 7803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Kanit" panose="00000500000000000000" pitchFamily="2" charset="-34"/>
                <a:cs typeface="Kanit" panose="00000500000000000000" pitchFamily="2" charset="-34"/>
              </a:rPr>
              <a:t>A</a:t>
            </a:r>
          </a:p>
        </p:txBody>
      </p: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id="{9F6681FA-119F-4B18-BBC0-BFD70D6332E4}"/>
              </a:ext>
            </a:extLst>
          </p:cNvPr>
          <p:cNvSpPr/>
          <p:nvPr/>
        </p:nvSpPr>
        <p:spPr>
          <a:xfrm>
            <a:off x="8510337" y="4588794"/>
            <a:ext cx="858992" cy="443358"/>
          </a:xfrm>
          <a:prstGeom prst="roundRect">
            <a:avLst>
              <a:gd name="adj" fmla="val 7803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Kanit" panose="00000500000000000000" pitchFamily="2" charset="-34"/>
                <a:cs typeface="Kanit" panose="00000500000000000000" pitchFamily="2" charset="-34"/>
              </a:rPr>
              <a:t>B</a:t>
            </a:r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id="{44A598A5-3344-4C38-89C4-55E425BA332A}"/>
              </a:ext>
            </a:extLst>
          </p:cNvPr>
          <p:cNvSpPr/>
          <p:nvPr/>
        </p:nvSpPr>
        <p:spPr>
          <a:xfrm>
            <a:off x="9404904" y="4588794"/>
            <a:ext cx="858992" cy="443358"/>
          </a:xfrm>
          <a:prstGeom prst="roundRect">
            <a:avLst>
              <a:gd name="adj" fmla="val 7803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Kanit" panose="00000500000000000000" pitchFamily="2" charset="-34"/>
                <a:cs typeface="Kanit" panose="00000500000000000000" pitchFamily="2" charset="-34"/>
              </a:rPr>
              <a:t>EN</a:t>
            </a:r>
          </a:p>
        </p:txBody>
      </p: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id="{D0A92C32-BD39-45C4-86AA-9A173A1CB7FA}"/>
              </a:ext>
            </a:extLst>
          </p:cNvPr>
          <p:cNvSpPr/>
          <p:nvPr/>
        </p:nvSpPr>
        <p:spPr>
          <a:xfrm>
            <a:off x="10352900" y="4588794"/>
            <a:ext cx="1217374" cy="443358"/>
          </a:xfrm>
          <a:prstGeom prst="roundRect">
            <a:avLst>
              <a:gd name="adj" fmla="val 7803"/>
            </a:avLst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Kanit" panose="00000500000000000000" pitchFamily="2" charset="-34"/>
                <a:cs typeface="Kanit" panose="00000500000000000000" pitchFamily="2" charset="-34"/>
              </a:rPr>
              <a:t>OUTPUT</a:t>
            </a:r>
          </a:p>
        </p:txBody>
      </p:sp>
      <p:sp>
        <p:nvSpPr>
          <p:cNvPr id="74" name="Rectangle: Rounded Corners 73">
            <a:extLst>
              <a:ext uri="{FF2B5EF4-FFF2-40B4-BE49-F238E27FC236}">
                <a16:creationId xmlns:a16="http://schemas.microsoft.com/office/drawing/2014/main" id="{ACE1CAB5-5D0B-476C-B23C-CD0EACC2861B}"/>
              </a:ext>
            </a:extLst>
          </p:cNvPr>
          <p:cNvSpPr/>
          <p:nvPr/>
        </p:nvSpPr>
        <p:spPr>
          <a:xfrm>
            <a:off x="7615770" y="5090777"/>
            <a:ext cx="858992" cy="256495"/>
          </a:xfrm>
          <a:prstGeom prst="roundRect">
            <a:avLst>
              <a:gd name="adj" fmla="val 7803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Kanit" panose="00000500000000000000" pitchFamily="2" charset="-34"/>
                <a:cs typeface="Kanit" panose="00000500000000000000" pitchFamily="2" charset="-34"/>
              </a:rPr>
              <a:t>0</a:t>
            </a:r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27E24346-E45D-4984-8303-0D463B746512}"/>
              </a:ext>
            </a:extLst>
          </p:cNvPr>
          <p:cNvSpPr/>
          <p:nvPr/>
        </p:nvSpPr>
        <p:spPr>
          <a:xfrm>
            <a:off x="8510337" y="5090777"/>
            <a:ext cx="858992" cy="256495"/>
          </a:xfrm>
          <a:prstGeom prst="roundRect">
            <a:avLst>
              <a:gd name="adj" fmla="val 7803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Kanit" panose="00000500000000000000" pitchFamily="2" charset="-34"/>
                <a:cs typeface="Kanit" panose="00000500000000000000" pitchFamily="2" charset="-34"/>
              </a:rPr>
              <a:t>1</a:t>
            </a:r>
          </a:p>
        </p:txBody>
      </p:sp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id="{F791A795-5B69-4A48-BEDC-E7EE76E03487}"/>
              </a:ext>
            </a:extLst>
          </p:cNvPr>
          <p:cNvSpPr/>
          <p:nvPr/>
        </p:nvSpPr>
        <p:spPr>
          <a:xfrm>
            <a:off x="9404904" y="5090777"/>
            <a:ext cx="858992" cy="256495"/>
          </a:xfrm>
          <a:prstGeom prst="roundRect">
            <a:avLst>
              <a:gd name="adj" fmla="val 7803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Kanit" panose="00000500000000000000" pitchFamily="2" charset="-34"/>
                <a:cs typeface="Kanit" panose="00000500000000000000" pitchFamily="2" charset="-34"/>
              </a:rPr>
              <a:t>1</a:t>
            </a:r>
          </a:p>
        </p:txBody>
      </p:sp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id="{D8B8E05E-5538-4E4D-A559-32F54C849A89}"/>
              </a:ext>
            </a:extLst>
          </p:cNvPr>
          <p:cNvSpPr/>
          <p:nvPr/>
        </p:nvSpPr>
        <p:spPr>
          <a:xfrm>
            <a:off x="10352900" y="5090777"/>
            <a:ext cx="1217374" cy="256495"/>
          </a:xfrm>
          <a:prstGeom prst="roundRect">
            <a:avLst>
              <a:gd name="adj" fmla="val 7803"/>
            </a:avLst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Kanit" panose="00000500000000000000" pitchFamily="2" charset="-34"/>
                <a:cs typeface="Kanit" panose="00000500000000000000" pitchFamily="2" charset="-34"/>
              </a:rPr>
              <a:t>CW</a:t>
            </a:r>
          </a:p>
        </p:txBody>
      </p:sp>
      <p:sp>
        <p:nvSpPr>
          <p:cNvPr id="78" name="Rectangle: Rounded Corners 77">
            <a:extLst>
              <a:ext uri="{FF2B5EF4-FFF2-40B4-BE49-F238E27FC236}">
                <a16:creationId xmlns:a16="http://schemas.microsoft.com/office/drawing/2014/main" id="{F8D79AB1-5E79-4D41-9976-23669846A391}"/>
              </a:ext>
            </a:extLst>
          </p:cNvPr>
          <p:cNvSpPr/>
          <p:nvPr/>
        </p:nvSpPr>
        <p:spPr>
          <a:xfrm>
            <a:off x="7615770" y="5402136"/>
            <a:ext cx="858992" cy="256495"/>
          </a:xfrm>
          <a:prstGeom prst="roundRect">
            <a:avLst>
              <a:gd name="adj" fmla="val 7803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Kanit" panose="00000500000000000000" pitchFamily="2" charset="-34"/>
                <a:cs typeface="Kanit" panose="00000500000000000000" pitchFamily="2" charset="-34"/>
              </a:rPr>
              <a:t>1</a:t>
            </a:r>
          </a:p>
        </p:txBody>
      </p:sp>
      <p:sp>
        <p:nvSpPr>
          <p:cNvPr id="79" name="Rectangle: Rounded Corners 78">
            <a:extLst>
              <a:ext uri="{FF2B5EF4-FFF2-40B4-BE49-F238E27FC236}">
                <a16:creationId xmlns:a16="http://schemas.microsoft.com/office/drawing/2014/main" id="{D59EF21D-BE73-425D-9EE1-F24B7703AE9D}"/>
              </a:ext>
            </a:extLst>
          </p:cNvPr>
          <p:cNvSpPr/>
          <p:nvPr/>
        </p:nvSpPr>
        <p:spPr>
          <a:xfrm>
            <a:off x="8510337" y="5402136"/>
            <a:ext cx="858992" cy="256495"/>
          </a:xfrm>
          <a:prstGeom prst="roundRect">
            <a:avLst>
              <a:gd name="adj" fmla="val 7803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Kanit" panose="00000500000000000000" pitchFamily="2" charset="-34"/>
                <a:cs typeface="Kanit" panose="00000500000000000000" pitchFamily="2" charset="-34"/>
              </a:rPr>
              <a:t>0</a:t>
            </a:r>
          </a:p>
        </p:txBody>
      </p:sp>
      <p:sp>
        <p:nvSpPr>
          <p:cNvPr id="80" name="Rectangle: Rounded Corners 79">
            <a:extLst>
              <a:ext uri="{FF2B5EF4-FFF2-40B4-BE49-F238E27FC236}">
                <a16:creationId xmlns:a16="http://schemas.microsoft.com/office/drawing/2014/main" id="{FC881502-3E44-46CA-BE9E-62B7B0A6F848}"/>
              </a:ext>
            </a:extLst>
          </p:cNvPr>
          <p:cNvSpPr/>
          <p:nvPr/>
        </p:nvSpPr>
        <p:spPr>
          <a:xfrm>
            <a:off x="9404904" y="5402136"/>
            <a:ext cx="858992" cy="256495"/>
          </a:xfrm>
          <a:prstGeom prst="roundRect">
            <a:avLst>
              <a:gd name="adj" fmla="val 7803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Kanit" panose="00000500000000000000" pitchFamily="2" charset="-34"/>
                <a:cs typeface="Kanit" panose="00000500000000000000" pitchFamily="2" charset="-34"/>
              </a:rPr>
              <a:t>1</a:t>
            </a:r>
          </a:p>
        </p:txBody>
      </p:sp>
      <p:sp>
        <p:nvSpPr>
          <p:cNvPr id="81" name="Rectangle: Rounded Corners 80">
            <a:extLst>
              <a:ext uri="{FF2B5EF4-FFF2-40B4-BE49-F238E27FC236}">
                <a16:creationId xmlns:a16="http://schemas.microsoft.com/office/drawing/2014/main" id="{53995F28-4313-41F3-A1DE-ECDBD7235858}"/>
              </a:ext>
            </a:extLst>
          </p:cNvPr>
          <p:cNvSpPr/>
          <p:nvPr/>
        </p:nvSpPr>
        <p:spPr>
          <a:xfrm>
            <a:off x="10352900" y="5402136"/>
            <a:ext cx="1217374" cy="256495"/>
          </a:xfrm>
          <a:prstGeom prst="roundRect">
            <a:avLst>
              <a:gd name="adj" fmla="val 7803"/>
            </a:avLst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Kanit" panose="00000500000000000000" pitchFamily="2" charset="-34"/>
                <a:cs typeface="Kanit" panose="00000500000000000000" pitchFamily="2" charset="-34"/>
              </a:rPr>
              <a:t>CCW</a:t>
            </a:r>
          </a:p>
        </p:txBody>
      </p:sp>
      <p:sp>
        <p:nvSpPr>
          <p:cNvPr id="82" name="Rectangle: Rounded Corners 81">
            <a:extLst>
              <a:ext uri="{FF2B5EF4-FFF2-40B4-BE49-F238E27FC236}">
                <a16:creationId xmlns:a16="http://schemas.microsoft.com/office/drawing/2014/main" id="{5B76B66C-45C8-4DCB-8307-1582F3D20E18}"/>
              </a:ext>
            </a:extLst>
          </p:cNvPr>
          <p:cNvSpPr/>
          <p:nvPr/>
        </p:nvSpPr>
        <p:spPr>
          <a:xfrm>
            <a:off x="7615770" y="5711899"/>
            <a:ext cx="858992" cy="256495"/>
          </a:xfrm>
          <a:prstGeom prst="roundRect">
            <a:avLst>
              <a:gd name="adj" fmla="val 7803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Kanit" panose="00000500000000000000" pitchFamily="2" charset="-34"/>
                <a:cs typeface="Kanit" panose="00000500000000000000" pitchFamily="2" charset="-34"/>
              </a:rPr>
              <a:t>0</a:t>
            </a:r>
          </a:p>
        </p:txBody>
      </p:sp>
      <p:sp>
        <p:nvSpPr>
          <p:cNvPr id="83" name="Rectangle: Rounded Corners 82">
            <a:extLst>
              <a:ext uri="{FF2B5EF4-FFF2-40B4-BE49-F238E27FC236}">
                <a16:creationId xmlns:a16="http://schemas.microsoft.com/office/drawing/2014/main" id="{0D619ED6-5EF1-4B45-BD4F-4C526C11F16E}"/>
              </a:ext>
            </a:extLst>
          </p:cNvPr>
          <p:cNvSpPr/>
          <p:nvPr/>
        </p:nvSpPr>
        <p:spPr>
          <a:xfrm>
            <a:off x="8510337" y="5711899"/>
            <a:ext cx="858992" cy="256495"/>
          </a:xfrm>
          <a:prstGeom prst="roundRect">
            <a:avLst>
              <a:gd name="adj" fmla="val 7803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Kanit" panose="00000500000000000000" pitchFamily="2" charset="-34"/>
                <a:cs typeface="Kanit" panose="00000500000000000000" pitchFamily="2" charset="-34"/>
              </a:rPr>
              <a:t>0</a:t>
            </a:r>
          </a:p>
        </p:txBody>
      </p:sp>
      <p:sp>
        <p:nvSpPr>
          <p:cNvPr id="84" name="Rectangle: Rounded Corners 83">
            <a:extLst>
              <a:ext uri="{FF2B5EF4-FFF2-40B4-BE49-F238E27FC236}">
                <a16:creationId xmlns:a16="http://schemas.microsoft.com/office/drawing/2014/main" id="{62ECFC97-83E5-4D61-BE66-5052EFA9FA03}"/>
              </a:ext>
            </a:extLst>
          </p:cNvPr>
          <p:cNvSpPr/>
          <p:nvPr/>
        </p:nvSpPr>
        <p:spPr>
          <a:xfrm>
            <a:off x="9404904" y="5711899"/>
            <a:ext cx="858992" cy="256495"/>
          </a:xfrm>
          <a:prstGeom prst="roundRect">
            <a:avLst>
              <a:gd name="adj" fmla="val 7803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Kanit" panose="00000500000000000000" pitchFamily="2" charset="-34"/>
                <a:cs typeface="Kanit" panose="00000500000000000000" pitchFamily="2" charset="-34"/>
              </a:rPr>
              <a:t>1</a:t>
            </a:r>
          </a:p>
        </p:txBody>
      </p:sp>
      <p:sp>
        <p:nvSpPr>
          <p:cNvPr id="85" name="Rectangle: Rounded Corners 84">
            <a:extLst>
              <a:ext uri="{FF2B5EF4-FFF2-40B4-BE49-F238E27FC236}">
                <a16:creationId xmlns:a16="http://schemas.microsoft.com/office/drawing/2014/main" id="{29E083A8-4C8C-41C8-8610-BC524663FD02}"/>
              </a:ext>
            </a:extLst>
          </p:cNvPr>
          <p:cNvSpPr/>
          <p:nvPr/>
        </p:nvSpPr>
        <p:spPr>
          <a:xfrm>
            <a:off x="10352900" y="5711899"/>
            <a:ext cx="1217374" cy="256495"/>
          </a:xfrm>
          <a:prstGeom prst="roundRect">
            <a:avLst>
              <a:gd name="adj" fmla="val 7803"/>
            </a:avLst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Kanit" panose="00000500000000000000" pitchFamily="2" charset="-34"/>
                <a:cs typeface="Kanit" panose="00000500000000000000" pitchFamily="2" charset="-34"/>
              </a:rPr>
              <a:t>Stop</a:t>
            </a:r>
          </a:p>
        </p:txBody>
      </p:sp>
    </p:spTree>
    <p:extLst>
      <p:ext uri="{BB962C8B-B14F-4D97-AF65-F5344CB8AC3E}">
        <p14:creationId xmlns:p14="http://schemas.microsoft.com/office/powerpoint/2010/main" val="2734684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0" y="6498000"/>
            <a:ext cx="12192000" cy="360000"/>
            <a:chOff x="0" y="6498000"/>
            <a:chExt cx="12192000" cy="360000"/>
          </a:xfrm>
        </p:grpSpPr>
        <p:sp>
          <p:nvSpPr>
            <p:cNvPr id="6" name="Rectangle 5"/>
            <p:cNvSpPr/>
            <p:nvPr/>
          </p:nvSpPr>
          <p:spPr>
            <a:xfrm>
              <a:off x="0" y="6498000"/>
              <a:ext cx="7200000" cy="360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7" name="Rectangle 6"/>
            <p:cNvSpPr/>
            <p:nvPr/>
          </p:nvSpPr>
          <p:spPr>
            <a:xfrm>
              <a:off x="7200000" y="6498000"/>
              <a:ext cx="4992000" cy="36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  <p:grpSp>
        <p:nvGrpSpPr>
          <p:cNvPr id="8" name="Group 82"/>
          <p:cNvGrpSpPr/>
          <p:nvPr/>
        </p:nvGrpSpPr>
        <p:grpSpPr>
          <a:xfrm>
            <a:off x="0" y="6211275"/>
            <a:ext cx="12192000" cy="646725"/>
            <a:chOff x="0" y="6498000"/>
            <a:chExt cx="12192000" cy="360000"/>
          </a:xfrm>
        </p:grpSpPr>
        <p:sp>
          <p:nvSpPr>
            <p:cNvPr id="10" name="Rectangle 83"/>
            <p:cNvSpPr/>
            <p:nvPr/>
          </p:nvSpPr>
          <p:spPr>
            <a:xfrm>
              <a:off x="0" y="6498000"/>
              <a:ext cx="7200000" cy="360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>
                <a:latin typeface="Kanit Light" panose="00000400000000000000" pitchFamily="2" charset="-34"/>
                <a:cs typeface="Kanit Light" panose="00000400000000000000" pitchFamily="2" charset="-34"/>
              </a:endParaRPr>
            </a:p>
          </p:txBody>
        </p:sp>
        <p:sp>
          <p:nvSpPr>
            <p:cNvPr id="12" name="Rectangle 84"/>
            <p:cNvSpPr/>
            <p:nvPr/>
          </p:nvSpPr>
          <p:spPr>
            <a:xfrm>
              <a:off x="7200000" y="6498000"/>
              <a:ext cx="4992000" cy="360000"/>
            </a:xfrm>
            <a:prstGeom prst="rect">
              <a:avLst/>
            </a:prstGeom>
            <a:solidFill>
              <a:srgbClr val="FE7E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>
                <a:latin typeface="Kanit Light" panose="00000400000000000000" pitchFamily="2" charset="-34"/>
                <a:cs typeface="Kanit Light" panose="00000400000000000000" pitchFamily="2" charset="-34"/>
              </a:endParaRPr>
            </a:p>
          </p:txBody>
        </p: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8C247B4A-244B-4BF5-B69E-05EA9AE014A5}"/>
              </a:ext>
            </a:extLst>
          </p:cNvPr>
          <p:cNvSpPr txBox="1">
            <a:spLocks/>
          </p:cNvSpPr>
          <p:nvPr/>
        </p:nvSpPr>
        <p:spPr>
          <a:xfrm>
            <a:off x="141987" y="6146738"/>
            <a:ext cx="4758487" cy="8715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th-TH" sz="2400" b="1" dirty="0">
              <a:solidFill>
                <a:schemeClr val="bg1"/>
              </a:solidFill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CEDF8AB3-CD09-4D92-BBB2-F7EC508128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1986" y="6146737"/>
            <a:ext cx="6762153" cy="871537"/>
          </a:xfrm>
        </p:spPr>
        <p:txBody>
          <a:bodyPr anchor="ctr">
            <a:normAutofit/>
          </a:bodyPr>
          <a:lstStyle/>
          <a:p>
            <a:pPr algn="l"/>
            <a:r>
              <a:rPr lang="en-US" sz="2400" b="1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KB-IDE + MR32-BOT</a:t>
            </a:r>
            <a:endParaRPr lang="th-TH" sz="2400" b="1" dirty="0">
              <a:solidFill>
                <a:schemeClr val="bg1"/>
              </a:solidFill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C2F8BCFB-9CF5-4221-B642-09464AEA7E4C}"/>
              </a:ext>
            </a:extLst>
          </p:cNvPr>
          <p:cNvSpPr/>
          <p:nvPr/>
        </p:nvSpPr>
        <p:spPr>
          <a:xfrm>
            <a:off x="141986" y="140517"/>
            <a:ext cx="6906884" cy="516431"/>
          </a:xfrm>
          <a:prstGeom prst="roundRect">
            <a:avLst/>
          </a:prstGeom>
          <a:solidFill>
            <a:srgbClr val="FE7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h-TH" sz="3200" b="1" dirty="0">
                <a:latin typeface="Kanit" panose="00000500000000000000" pitchFamily="2" charset="-34"/>
                <a:cs typeface="Kanit" panose="00000500000000000000" pitchFamily="2" charset="-34"/>
              </a:rPr>
              <a:t>เริ่มเขียนโปรแกรมบอร์ด </a:t>
            </a:r>
            <a:r>
              <a:rPr lang="en-US" sz="3200" b="1" dirty="0">
                <a:latin typeface="Kanit" panose="00000500000000000000" pitchFamily="2" charset="-34"/>
                <a:cs typeface="Kanit" panose="00000500000000000000" pitchFamily="2" charset="-34"/>
              </a:rPr>
              <a:t>MR32-BOT</a:t>
            </a:r>
            <a:endParaRPr lang="th-TH" sz="3200" b="1" dirty="0"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pic>
        <p:nvPicPr>
          <p:cNvPr id="13" name="รูปภาพ 15">
            <a:extLst>
              <a:ext uri="{FF2B5EF4-FFF2-40B4-BE49-F238E27FC236}">
                <a16:creationId xmlns:a16="http://schemas.microsoft.com/office/drawing/2014/main" id="{13D64D1D-F2C3-4B11-8ECF-8A957C0ABE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1780" y="6251543"/>
            <a:ext cx="606457" cy="60645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26E3A5C-D1EA-407A-B8CF-D846FB83A889}"/>
              </a:ext>
            </a:extLst>
          </p:cNvPr>
          <p:cNvSpPr txBox="1"/>
          <p:nvPr/>
        </p:nvSpPr>
        <p:spPr>
          <a:xfrm>
            <a:off x="11044964" y="6337010"/>
            <a:ext cx="11326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MTB</a:t>
            </a:r>
            <a:endParaRPr lang="th-TH" sz="32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BE283E6-B00B-478F-8B12-F6195F773C2A}"/>
              </a:ext>
            </a:extLst>
          </p:cNvPr>
          <p:cNvSpPr txBox="1"/>
          <p:nvPr/>
        </p:nvSpPr>
        <p:spPr>
          <a:xfrm>
            <a:off x="11067672" y="6229288"/>
            <a:ext cx="113269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MICROTECHBEING</a:t>
            </a:r>
            <a:endParaRPr lang="th-TH" sz="8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7A98CFD-BCFE-41FC-9909-C505988202D4}"/>
              </a:ext>
            </a:extLst>
          </p:cNvPr>
          <p:cNvSpPr txBox="1"/>
          <p:nvPr/>
        </p:nvSpPr>
        <p:spPr>
          <a:xfrm>
            <a:off x="7191637" y="6206058"/>
            <a:ext cx="113269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POWERED by</a:t>
            </a:r>
            <a:endParaRPr lang="th-TH" sz="900" b="1" dirty="0">
              <a:solidFill>
                <a:schemeClr val="bg1"/>
              </a:solidFill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AF9325D6-F506-4DAD-835A-E0DBA049C74C}"/>
              </a:ext>
            </a:extLst>
          </p:cNvPr>
          <p:cNvSpPr/>
          <p:nvPr/>
        </p:nvSpPr>
        <p:spPr>
          <a:xfrm>
            <a:off x="7105169" y="140517"/>
            <a:ext cx="4944845" cy="516431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b="1" dirty="0">
                <a:latin typeface="Kanit" panose="00000500000000000000" pitchFamily="2" charset="-34"/>
                <a:cs typeface="Kanit" panose="00000500000000000000" pitchFamily="2" charset="-34"/>
              </a:rPr>
              <a:t>DC motor </a:t>
            </a:r>
            <a:r>
              <a:rPr lang="en-US" sz="2400" b="1" dirty="0">
                <a:latin typeface="Kanit" panose="00000500000000000000" pitchFamily="2" charset="-34"/>
                <a:cs typeface="Kanit" panose="00000500000000000000" pitchFamily="2" charset="-34"/>
              </a:rPr>
              <a:t>(Single motor)</a:t>
            </a:r>
            <a:endParaRPr lang="th-TH" sz="3200" b="1" dirty="0"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BB85E535-0B81-49AF-9894-B2FE254D8DF0}"/>
              </a:ext>
            </a:extLst>
          </p:cNvPr>
          <p:cNvSpPr/>
          <p:nvPr/>
        </p:nvSpPr>
        <p:spPr>
          <a:xfrm>
            <a:off x="10619474" y="2653914"/>
            <a:ext cx="898726" cy="516431"/>
          </a:xfrm>
          <a:prstGeom prst="roundRect">
            <a:avLst>
              <a:gd name="adj" fmla="val 9585"/>
            </a:avLst>
          </a:prstGeom>
          <a:solidFill>
            <a:srgbClr val="D600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Kanit" panose="00000500000000000000" pitchFamily="2" charset="-34"/>
                <a:cs typeface="Kanit" panose="00000500000000000000" pitchFamily="2" charset="-34"/>
              </a:rPr>
              <a:t>DC</a:t>
            </a:r>
          </a:p>
          <a:p>
            <a:pPr algn="ctr"/>
            <a:r>
              <a:rPr lang="en-US" sz="1200" b="1" dirty="0">
                <a:latin typeface="Kanit" panose="00000500000000000000" pitchFamily="2" charset="-34"/>
                <a:cs typeface="Kanit" panose="00000500000000000000" pitchFamily="2" charset="-34"/>
              </a:rPr>
              <a:t>MOTOR1</a:t>
            </a:r>
            <a:endParaRPr lang="th-TH" sz="1200" b="1" dirty="0"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379F50C1-5C2A-499A-A6BB-79FAC1685D86}"/>
              </a:ext>
            </a:extLst>
          </p:cNvPr>
          <p:cNvSpPr/>
          <p:nvPr/>
        </p:nvSpPr>
        <p:spPr>
          <a:xfrm rot="16200000">
            <a:off x="10464368" y="3397459"/>
            <a:ext cx="575540" cy="227847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Kanit" panose="00000500000000000000" pitchFamily="2" charset="-34"/>
                <a:cs typeface="Kanit" panose="00000500000000000000" pitchFamily="2" charset="-34"/>
              </a:rPr>
              <a:t>A</a:t>
            </a:r>
            <a:endParaRPr lang="th-TH" sz="1200" b="1" dirty="0"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3A6412A5-31D6-4EAC-A3C4-ECB166E7D2F6}"/>
              </a:ext>
            </a:extLst>
          </p:cNvPr>
          <p:cNvSpPr/>
          <p:nvPr/>
        </p:nvSpPr>
        <p:spPr>
          <a:xfrm rot="16200000">
            <a:off x="11117228" y="3392898"/>
            <a:ext cx="580852" cy="227847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Kanit" panose="00000500000000000000" pitchFamily="2" charset="-34"/>
                <a:cs typeface="Kanit" panose="00000500000000000000" pitchFamily="2" charset="-34"/>
              </a:rPr>
              <a:t>PWM</a:t>
            </a:r>
            <a:endParaRPr lang="th-TH" sz="1200" b="1" dirty="0"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E5CDDFAD-34B5-426B-98EA-2B22954FDCE5}"/>
              </a:ext>
            </a:extLst>
          </p:cNvPr>
          <p:cNvSpPr/>
          <p:nvPr/>
        </p:nvSpPr>
        <p:spPr>
          <a:xfrm rot="16200000">
            <a:off x="10782823" y="3400117"/>
            <a:ext cx="580854" cy="227847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Kanit" panose="00000500000000000000" pitchFamily="2" charset="-34"/>
                <a:cs typeface="Kanit" panose="00000500000000000000" pitchFamily="2" charset="-34"/>
              </a:rPr>
              <a:t>B</a:t>
            </a:r>
            <a:endParaRPr lang="th-TH" sz="1200" b="1" dirty="0"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7D8DD6C5-A6ED-4759-80F1-CE214C37357F}"/>
              </a:ext>
            </a:extLst>
          </p:cNvPr>
          <p:cNvSpPr/>
          <p:nvPr/>
        </p:nvSpPr>
        <p:spPr>
          <a:xfrm rot="16200000">
            <a:off x="10396781" y="4115533"/>
            <a:ext cx="713392" cy="227847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Kanit" panose="00000500000000000000" pitchFamily="2" charset="-34"/>
                <a:cs typeface="Kanit" panose="00000500000000000000" pitchFamily="2" charset="-34"/>
              </a:rPr>
              <a:t>GPIO25</a:t>
            </a:r>
            <a:endParaRPr lang="th-TH" sz="1200" b="1" dirty="0"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C8394316-7AF8-4F31-84DA-FFD2EA2DB160}"/>
              </a:ext>
            </a:extLst>
          </p:cNvPr>
          <p:cNvSpPr/>
          <p:nvPr/>
        </p:nvSpPr>
        <p:spPr>
          <a:xfrm rot="16200000">
            <a:off x="11048971" y="4111641"/>
            <a:ext cx="718705" cy="226509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Kanit" panose="00000500000000000000" pitchFamily="2" charset="-34"/>
                <a:cs typeface="Kanit" panose="00000500000000000000" pitchFamily="2" charset="-34"/>
              </a:rPr>
              <a:t>GPIO27</a:t>
            </a:r>
            <a:endParaRPr lang="th-TH" sz="1200" b="1" dirty="0"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DF65D1FC-22E1-465B-8E0F-49DE0E754798}"/>
              </a:ext>
            </a:extLst>
          </p:cNvPr>
          <p:cNvSpPr/>
          <p:nvPr/>
        </p:nvSpPr>
        <p:spPr>
          <a:xfrm rot="16200000">
            <a:off x="10714566" y="4117522"/>
            <a:ext cx="718707" cy="229185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Kanit" panose="00000500000000000000" pitchFamily="2" charset="-34"/>
                <a:cs typeface="Kanit" panose="00000500000000000000" pitchFamily="2" charset="-34"/>
              </a:rPr>
              <a:t>GPIO26</a:t>
            </a:r>
            <a:endParaRPr lang="th-TH" sz="1200" b="1" dirty="0"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F1EB43E1-D11A-48CC-85A0-9ECDEA0EA3AB}"/>
              </a:ext>
            </a:extLst>
          </p:cNvPr>
          <p:cNvSpPr/>
          <p:nvPr/>
        </p:nvSpPr>
        <p:spPr>
          <a:xfrm>
            <a:off x="10638214" y="2074615"/>
            <a:ext cx="898726" cy="516431"/>
          </a:xfrm>
          <a:prstGeom prst="roundRect">
            <a:avLst>
              <a:gd name="adj" fmla="val 9585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Kanit" panose="00000500000000000000" pitchFamily="2" charset="-34"/>
                <a:cs typeface="Kanit" panose="00000500000000000000" pitchFamily="2" charset="-34"/>
              </a:rPr>
              <a:t>NOTE !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4313AA2-BAB3-44AD-974E-CE0099B621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488" y="766200"/>
            <a:ext cx="8584889" cy="5316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054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0" y="6498000"/>
            <a:ext cx="12192000" cy="360000"/>
            <a:chOff x="0" y="6498000"/>
            <a:chExt cx="12192000" cy="360000"/>
          </a:xfrm>
        </p:grpSpPr>
        <p:sp>
          <p:nvSpPr>
            <p:cNvPr id="6" name="Rectangle 5"/>
            <p:cNvSpPr/>
            <p:nvPr/>
          </p:nvSpPr>
          <p:spPr>
            <a:xfrm>
              <a:off x="0" y="6498000"/>
              <a:ext cx="7200000" cy="360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7" name="Rectangle 6"/>
            <p:cNvSpPr/>
            <p:nvPr/>
          </p:nvSpPr>
          <p:spPr>
            <a:xfrm>
              <a:off x="7200000" y="6498000"/>
              <a:ext cx="4992000" cy="36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  <p:grpSp>
        <p:nvGrpSpPr>
          <p:cNvPr id="8" name="Group 82"/>
          <p:cNvGrpSpPr/>
          <p:nvPr/>
        </p:nvGrpSpPr>
        <p:grpSpPr>
          <a:xfrm>
            <a:off x="0" y="6211275"/>
            <a:ext cx="12192000" cy="646725"/>
            <a:chOff x="0" y="6498000"/>
            <a:chExt cx="12192000" cy="360000"/>
          </a:xfrm>
        </p:grpSpPr>
        <p:sp>
          <p:nvSpPr>
            <p:cNvPr id="10" name="Rectangle 83"/>
            <p:cNvSpPr/>
            <p:nvPr/>
          </p:nvSpPr>
          <p:spPr>
            <a:xfrm>
              <a:off x="0" y="6498000"/>
              <a:ext cx="7200000" cy="360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>
                <a:latin typeface="Kanit Light" panose="00000400000000000000" pitchFamily="2" charset="-34"/>
                <a:cs typeface="Kanit Light" panose="00000400000000000000" pitchFamily="2" charset="-34"/>
              </a:endParaRPr>
            </a:p>
          </p:txBody>
        </p:sp>
        <p:sp>
          <p:nvSpPr>
            <p:cNvPr id="12" name="Rectangle 84"/>
            <p:cNvSpPr/>
            <p:nvPr/>
          </p:nvSpPr>
          <p:spPr>
            <a:xfrm>
              <a:off x="7200000" y="6498000"/>
              <a:ext cx="4992000" cy="360000"/>
            </a:xfrm>
            <a:prstGeom prst="rect">
              <a:avLst/>
            </a:prstGeom>
            <a:solidFill>
              <a:srgbClr val="FE7E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>
                <a:latin typeface="Kanit Light" panose="00000400000000000000" pitchFamily="2" charset="-34"/>
                <a:cs typeface="Kanit Light" panose="00000400000000000000" pitchFamily="2" charset="-34"/>
              </a:endParaRPr>
            </a:p>
          </p:txBody>
        </p: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8C247B4A-244B-4BF5-B69E-05EA9AE014A5}"/>
              </a:ext>
            </a:extLst>
          </p:cNvPr>
          <p:cNvSpPr txBox="1">
            <a:spLocks/>
          </p:cNvSpPr>
          <p:nvPr/>
        </p:nvSpPr>
        <p:spPr>
          <a:xfrm>
            <a:off x="141987" y="6146738"/>
            <a:ext cx="4758487" cy="8715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th-TH" sz="2400" b="1" dirty="0">
              <a:solidFill>
                <a:schemeClr val="bg1"/>
              </a:solidFill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CEDF8AB3-CD09-4D92-BBB2-F7EC508128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1986" y="6146737"/>
            <a:ext cx="6762153" cy="871537"/>
          </a:xfrm>
        </p:spPr>
        <p:txBody>
          <a:bodyPr anchor="ctr">
            <a:normAutofit/>
          </a:bodyPr>
          <a:lstStyle/>
          <a:p>
            <a:pPr algn="l"/>
            <a:r>
              <a:rPr lang="en-US" sz="2400" b="1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KB-IDE + MR32-BOT</a:t>
            </a:r>
            <a:endParaRPr lang="th-TH" sz="2400" b="1" dirty="0">
              <a:solidFill>
                <a:schemeClr val="bg1"/>
              </a:solidFill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C2F8BCFB-9CF5-4221-B642-09464AEA7E4C}"/>
              </a:ext>
            </a:extLst>
          </p:cNvPr>
          <p:cNvSpPr/>
          <p:nvPr/>
        </p:nvSpPr>
        <p:spPr>
          <a:xfrm>
            <a:off x="141986" y="140517"/>
            <a:ext cx="6906884" cy="516431"/>
          </a:xfrm>
          <a:prstGeom prst="roundRect">
            <a:avLst/>
          </a:prstGeom>
          <a:solidFill>
            <a:srgbClr val="FE7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h-TH" sz="3200" b="1" dirty="0">
                <a:latin typeface="Kanit" panose="00000500000000000000" pitchFamily="2" charset="-34"/>
                <a:cs typeface="Kanit" panose="00000500000000000000" pitchFamily="2" charset="-34"/>
              </a:rPr>
              <a:t>เริ่มเขียนโปรแกรมบอร์ด </a:t>
            </a:r>
            <a:r>
              <a:rPr lang="en-US" sz="3200" b="1" dirty="0">
                <a:latin typeface="Kanit" panose="00000500000000000000" pitchFamily="2" charset="-34"/>
                <a:cs typeface="Kanit" panose="00000500000000000000" pitchFamily="2" charset="-34"/>
              </a:rPr>
              <a:t>MR32-BOT</a:t>
            </a:r>
            <a:endParaRPr lang="th-TH" sz="3200" b="1" dirty="0"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pic>
        <p:nvPicPr>
          <p:cNvPr id="13" name="รูปภาพ 15">
            <a:extLst>
              <a:ext uri="{FF2B5EF4-FFF2-40B4-BE49-F238E27FC236}">
                <a16:creationId xmlns:a16="http://schemas.microsoft.com/office/drawing/2014/main" id="{13D64D1D-F2C3-4B11-8ECF-8A957C0ABE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1780" y="6251543"/>
            <a:ext cx="606457" cy="60645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26E3A5C-D1EA-407A-B8CF-D846FB83A889}"/>
              </a:ext>
            </a:extLst>
          </p:cNvPr>
          <p:cNvSpPr txBox="1"/>
          <p:nvPr/>
        </p:nvSpPr>
        <p:spPr>
          <a:xfrm>
            <a:off x="11044964" y="6337010"/>
            <a:ext cx="11326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MTB</a:t>
            </a:r>
            <a:endParaRPr lang="th-TH" sz="32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BE283E6-B00B-478F-8B12-F6195F773C2A}"/>
              </a:ext>
            </a:extLst>
          </p:cNvPr>
          <p:cNvSpPr txBox="1"/>
          <p:nvPr/>
        </p:nvSpPr>
        <p:spPr>
          <a:xfrm>
            <a:off x="11067672" y="6229288"/>
            <a:ext cx="113269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MICROTECHBEING</a:t>
            </a:r>
            <a:endParaRPr lang="th-TH" sz="8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7A98CFD-BCFE-41FC-9909-C505988202D4}"/>
              </a:ext>
            </a:extLst>
          </p:cNvPr>
          <p:cNvSpPr txBox="1"/>
          <p:nvPr/>
        </p:nvSpPr>
        <p:spPr>
          <a:xfrm>
            <a:off x="7191637" y="6206058"/>
            <a:ext cx="113269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POWERED by</a:t>
            </a:r>
            <a:endParaRPr lang="th-TH" sz="900" b="1" dirty="0">
              <a:solidFill>
                <a:schemeClr val="bg1"/>
              </a:solidFill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AF9325D6-F506-4DAD-835A-E0DBA049C74C}"/>
              </a:ext>
            </a:extLst>
          </p:cNvPr>
          <p:cNvSpPr/>
          <p:nvPr/>
        </p:nvSpPr>
        <p:spPr>
          <a:xfrm>
            <a:off x="7105169" y="140517"/>
            <a:ext cx="4944845" cy="516431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b="1" dirty="0">
                <a:latin typeface="Kanit" panose="00000500000000000000" pitchFamily="2" charset="-34"/>
                <a:cs typeface="Kanit" panose="00000500000000000000" pitchFamily="2" charset="-34"/>
              </a:rPr>
              <a:t>DC motor </a:t>
            </a:r>
            <a:r>
              <a:rPr lang="en-US" sz="2400" b="1" dirty="0">
                <a:latin typeface="Kanit" panose="00000500000000000000" pitchFamily="2" charset="-34"/>
                <a:cs typeface="Kanit" panose="00000500000000000000" pitchFamily="2" charset="-34"/>
              </a:rPr>
              <a:t>(Dual motor)</a:t>
            </a:r>
            <a:endParaRPr lang="th-TH" sz="3200" b="1" dirty="0"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BB85E535-0B81-49AF-9894-B2FE254D8DF0}"/>
              </a:ext>
            </a:extLst>
          </p:cNvPr>
          <p:cNvSpPr/>
          <p:nvPr/>
        </p:nvSpPr>
        <p:spPr>
          <a:xfrm>
            <a:off x="10690594" y="1683662"/>
            <a:ext cx="898726" cy="516431"/>
          </a:xfrm>
          <a:prstGeom prst="roundRect">
            <a:avLst>
              <a:gd name="adj" fmla="val 9585"/>
            </a:avLst>
          </a:prstGeom>
          <a:solidFill>
            <a:srgbClr val="D600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Kanit" panose="00000500000000000000" pitchFamily="2" charset="-34"/>
                <a:cs typeface="Kanit" panose="00000500000000000000" pitchFamily="2" charset="-34"/>
              </a:rPr>
              <a:t>DC</a:t>
            </a:r>
          </a:p>
          <a:p>
            <a:pPr algn="ctr"/>
            <a:r>
              <a:rPr lang="en-US" sz="1200" b="1" dirty="0">
                <a:latin typeface="Kanit" panose="00000500000000000000" pitchFamily="2" charset="-34"/>
                <a:cs typeface="Kanit" panose="00000500000000000000" pitchFamily="2" charset="-34"/>
              </a:rPr>
              <a:t>MOTOR1</a:t>
            </a:r>
            <a:endParaRPr lang="th-TH" sz="1200" b="1" dirty="0"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379F50C1-5C2A-499A-A6BB-79FAC1685D86}"/>
              </a:ext>
            </a:extLst>
          </p:cNvPr>
          <p:cNvSpPr/>
          <p:nvPr/>
        </p:nvSpPr>
        <p:spPr>
          <a:xfrm rot="16200000">
            <a:off x="10535488" y="2427207"/>
            <a:ext cx="575540" cy="227847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Kanit" panose="00000500000000000000" pitchFamily="2" charset="-34"/>
                <a:cs typeface="Kanit" panose="00000500000000000000" pitchFamily="2" charset="-34"/>
              </a:rPr>
              <a:t>A</a:t>
            </a:r>
            <a:endParaRPr lang="th-TH" sz="1200" b="1" dirty="0"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3A6412A5-31D6-4EAC-A3C4-ECB166E7D2F6}"/>
              </a:ext>
            </a:extLst>
          </p:cNvPr>
          <p:cNvSpPr/>
          <p:nvPr/>
        </p:nvSpPr>
        <p:spPr>
          <a:xfrm rot="16200000">
            <a:off x="11188348" y="2422646"/>
            <a:ext cx="580852" cy="227847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Kanit" panose="00000500000000000000" pitchFamily="2" charset="-34"/>
                <a:cs typeface="Kanit" panose="00000500000000000000" pitchFamily="2" charset="-34"/>
              </a:rPr>
              <a:t>PWM</a:t>
            </a:r>
            <a:endParaRPr lang="th-TH" sz="1200" b="1" dirty="0"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E5CDDFAD-34B5-426B-98EA-2B22954FDCE5}"/>
              </a:ext>
            </a:extLst>
          </p:cNvPr>
          <p:cNvSpPr/>
          <p:nvPr/>
        </p:nvSpPr>
        <p:spPr>
          <a:xfrm rot="16200000">
            <a:off x="10853943" y="2429865"/>
            <a:ext cx="580854" cy="227847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Kanit" panose="00000500000000000000" pitchFamily="2" charset="-34"/>
                <a:cs typeface="Kanit" panose="00000500000000000000" pitchFamily="2" charset="-34"/>
              </a:rPr>
              <a:t>B</a:t>
            </a:r>
            <a:endParaRPr lang="th-TH" sz="1200" b="1" dirty="0"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7D8DD6C5-A6ED-4759-80F1-CE214C37357F}"/>
              </a:ext>
            </a:extLst>
          </p:cNvPr>
          <p:cNvSpPr/>
          <p:nvPr/>
        </p:nvSpPr>
        <p:spPr>
          <a:xfrm rot="16200000">
            <a:off x="10467901" y="3145281"/>
            <a:ext cx="713392" cy="227847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Kanit" panose="00000500000000000000" pitchFamily="2" charset="-34"/>
                <a:cs typeface="Kanit" panose="00000500000000000000" pitchFamily="2" charset="-34"/>
              </a:rPr>
              <a:t>GPIO25</a:t>
            </a:r>
            <a:endParaRPr lang="th-TH" sz="1200" b="1" dirty="0"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C8394316-7AF8-4F31-84DA-FFD2EA2DB160}"/>
              </a:ext>
            </a:extLst>
          </p:cNvPr>
          <p:cNvSpPr/>
          <p:nvPr/>
        </p:nvSpPr>
        <p:spPr>
          <a:xfrm rot="16200000">
            <a:off x="11120091" y="3141389"/>
            <a:ext cx="718705" cy="226509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Kanit" panose="00000500000000000000" pitchFamily="2" charset="-34"/>
                <a:cs typeface="Kanit" panose="00000500000000000000" pitchFamily="2" charset="-34"/>
              </a:rPr>
              <a:t>GPIO27</a:t>
            </a:r>
            <a:endParaRPr lang="th-TH" sz="1200" b="1" dirty="0"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DF65D1FC-22E1-465B-8E0F-49DE0E754798}"/>
              </a:ext>
            </a:extLst>
          </p:cNvPr>
          <p:cNvSpPr/>
          <p:nvPr/>
        </p:nvSpPr>
        <p:spPr>
          <a:xfrm rot="16200000">
            <a:off x="10785686" y="3147270"/>
            <a:ext cx="718707" cy="229185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Kanit" panose="00000500000000000000" pitchFamily="2" charset="-34"/>
                <a:cs typeface="Kanit" panose="00000500000000000000" pitchFamily="2" charset="-34"/>
              </a:rPr>
              <a:t>GPIO26</a:t>
            </a:r>
            <a:endParaRPr lang="th-TH" sz="1200" b="1" dirty="0"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F1EB43E1-D11A-48CC-85A0-9ECDEA0EA3AB}"/>
              </a:ext>
            </a:extLst>
          </p:cNvPr>
          <p:cNvSpPr/>
          <p:nvPr/>
        </p:nvSpPr>
        <p:spPr>
          <a:xfrm>
            <a:off x="10689429" y="1034513"/>
            <a:ext cx="898726" cy="516431"/>
          </a:xfrm>
          <a:prstGeom prst="roundRect">
            <a:avLst>
              <a:gd name="adj" fmla="val 9585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Kanit" panose="00000500000000000000" pitchFamily="2" charset="-34"/>
                <a:cs typeface="Kanit" panose="00000500000000000000" pitchFamily="2" charset="-34"/>
              </a:rPr>
              <a:t>NOTE !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B6758CE1-1A96-4ED3-9E2F-1A891CCB7D6B}"/>
              </a:ext>
            </a:extLst>
          </p:cNvPr>
          <p:cNvSpPr/>
          <p:nvPr/>
        </p:nvSpPr>
        <p:spPr>
          <a:xfrm>
            <a:off x="10709334" y="3860453"/>
            <a:ext cx="898726" cy="516431"/>
          </a:xfrm>
          <a:prstGeom prst="roundRect">
            <a:avLst>
              <a:gd name="adj" fmla="val 9585"/>
            </a:avLst>
          </a:prstGeom>
          <a:solidFill>
            <a:srgbClr val="D600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Kanit" panose="00000500000000000000" pitchFamily="2" charset="-34"/>
                <a:cs typeface="Kanit" panose="00000500000000000000" pitchFamily="2" charset="-34"/>
              </a:rPr>
              <a:t>DC</a:t>
            </a:r>
          </a:p>
          <a:p>
            <a:pPr algn="ctr"/>
            <a:r>
              <a:rPr lang="en-US" sz="1200" b="1" dirty="0">
                <a:latin typeface="Kanit" panose="00000500000000000000" pitchFamily="2" charset="-34"/>
                <a:cs typeface="Kanit" panose="00000500000000000000" pitchFamily="2" charset="-34"/>
              </a:rPr>
              <a:t>MOTOR1</a:t>
            </a:r>
            <a:endParaRPr lang="th-TH" sz="1200" b="1" dirty="0"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39B8CC8C-28CB-4A14-AD3B-DFA195213867}"/>
              </a:ext>
            </a:extLst>
          </p:cNvPr>
          <p:cNvSpPr/>
          <p:nvPr/>
        </p:nvSpPr>
        <p:spPr>
          <a:xfrm rot="16200000">
            <a:off x="10554228" y="4603998"/>
            <a:ext cx="575540" cy="227847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Kanit" panose="00000500000000000000" pitchFamily="2" charset="-34"/>
                <a:cs typeface="Kanit" panose="00000500000000000000" pitchFamily="2" charset="-34"/>
              </a:rPr>
              <a:t>A</a:t>
            </a:r>
            <a:endParaRPr lang="th-TH" sz="1200" b="1" dirty="0"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8BD4C788-300D-4CB0-A32C-3DD33681322F}"/>
              </a:ext>
            </a:extLst>
          </p:cNvPr>
          <p:cNvSpPr/>
          <p:nvPr/>
        </p:nvSpPr>
        <p:spPr>
          <a:xfrm rot="16200000">
            <a:off x="11207088" y="4599437"/>
            <a:ext cx="580852" cy="227847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Kanit" panose="00000500000000000000" pitchFamily="2" charset="-34"/>
                <a:cs typeface="Kanit" panose="00000500000000000000" pitchFamily="2" charset="-34"/>
              </a:rPr>
              <a:t>PWM</a:t>
            </a:r>
            <a:endParaRPr lang="th-TH" sz="1200" b="1" dirty="0"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CDF00ECD-7741-44E3-B3EF-E99B6CEC019D}"/>
              </a:ext>
            </a:extLst>
          </p:cNvPr>
          <p:cNvSpPr/>
          <p:nvPr/>
        </p:nvSpPr>
        <p:spPr>
          <a:xfrm rot="16200000">
            <a:off x="10872683" y="4606656"/>
            <a:ext cx="580854" cy="227847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Kanit" panose="00000500000000000000" pitchFamily="2" charset="-34"/>
                <a:cs typeface="Kanit" panose="00000500000000000000" pitchFamily="2" charset="-34"/>
              </a:rPr>
              <a:t>B</a:t>
            </a:r>
            <a:endParaRPr lang="th-TH" sz="1200" b="1" dirty="0"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BC318E08-600C-44FE-AC20-A810B50BC81B}"/>
              </a:ext>
            </a:extLst>
          </p:cNvPr>
          <p:cNvSpPr/>
          <p:nvPr/>
        </p:nvSpPr>
        <p:spPr>
          <a:xfrm rot="16200000">
            <a:off x="10486641" y="5322072"/>
            <a:ext cx="713392" cy="227847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Kanit" panose="00000500000000000000" pitchFamily="2" charset="-34"/>
                <a:cs typeface="Kanit" panose="00000500000000000000" pitchFamily="2" charset="-34"/>
              </a:rPr>
              <a:t>GPIO18</a:t>
            </a:r>
            <a:endParaRPr lang="th-TH" sz="1200" b="1" dirty="0"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8C198659-A4F1-4D7E-8933-04BB903DECA7}"/>
              </a:ext>
            </a:extLst>
          </p:cNvPr>
          <p:cNvSpPr/>
          <p:nvPr/>
        </p:nvSpPr>
        <p:spPr>
          <a:xfrm rot="16200000">
            <a:off x="11138831" y="5318180"/>
            <a:ext cx="718705" cy="226509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Kanit" panose="00000500000000000000" pitchFamily="2" charset="-34"/>
                <a:cs typeface="Kanit" panose="00000500000000000000" pitchFamily="2" charset="-34"/>
              </a:rPr>
              <a:t>GPIO23</a:t>
            </a:r>
            <a:endParaRPr lang="th-TH" sz="1200" b="1" dirty="0"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A1884F0C-A2BB-40C5-A532-38E625C3B86F}"/>
              </a:ext>
            </a:extLst>
          </p:cNvPr>
          <p:cNvSpPr/>
          <p:nvPr/>
        </p:nvSpPr>
        <p:spPr>
          <a:xfrm rot="16200000">
            <a:off x="10804426" y="5324061"/>
            <a:ext cx="718707" cy="229185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Kanit" panose="00000500000000000000" pitchFamily="2" charset="-34"/>
                <a:cs typeface="Kanit" panose="00000500000000000000" pitchFamily="2" charset="-34"/>
              </a:rPr>
              <a:t>GPIO19</a:t>
            </a:r>
            <a:endParaRPr lang="th-TH" sz="1200" b="1" dirty="0"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F992C7F-FD23-4300-AB39-DD48239C54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0499" y="730819"/>
            <a:ext cx="7904377" cy="5277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834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0" y="6498000"/>
            <a:ext cx="12192000" cy="360000"/>
            <a:chOff x="0" y="6498000"/>
            <a:chExt cx="12192000" cy="360000"/>
          </a:xfrm>
        </p:grpSpPr>
        <p:sp>
          <p:nvSpPr>
            <p:cNvPr id="6" name="Rectangle 5"/>
            <p:cNvSpPr/>
            <p:nvPr/>
          </p:nvSpPr>
          <p:spPr>
            <a:xfrm>
              <a:off x="0" y="6498000"/>
              <a:ext cx="7200000" cy="360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7" name="Rectangle 6"/>
            <p:cNvSpPr/>
            <p:nvPr/>
          </p:nvSpPr>
          <p:spPr>
            <a:xfrm>
              <a:off x="7200000" y="6498000"/>
              <a:ext cx="4992000" cy="36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  <p:grpSp>
        <p:nvGrpSpPr>
          <p:cNvPr id="8" name="Group 82"/>
          <p:cNvGrpSpPr/>
          <p:nvPr/>
        </p:nvGrpSpPr>
        <p:grpSpPr>
          <a:xfrm>
            <a:off x="0" y="6211275"/>
            <a:ext cx="12192000" cy="646725"/>
            <a:chOff x="0" y="6498000"/>
            <a:chExt cx="12192000" cy="360000"/>
          </a:xfrm>
        </p:grpSpPr>
        <p:sp>
          <p:nvSpPr>
            <p:cNvPr id="10" name="Rectangle 83"/>
            <p:cNvSpPr/>
            <p:nvPr/>
          </p:nvSpPr>
          <p:spPr>
            <a:xfrm>
              <a:off x="0" y="6498000"/>
              <a:ext cx="7200000" cy="360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>
                <a:latin typeface="Kanit Light" panose="00000400000000000000" pitchFamily="2" charset="-34"/>
                <a:cs typeface="Kanit Light" panose="00000400000000000000" pitchFamily="2" charset="-34"/>
              </a:endParaRPr>
            </a:p>
          </p:txBody>
        </p:sp>
        <p:sp>
          <p:nvSpPr>
            <p:cNvPr id="12" name="Rectangle 84"/>
            <p:cNvSpPr/>
            <p:nvPr/>
          </p:nvSpPr>
          <p:spPr>
            <a:xfrm>
              <a:off x="7200000" y="6498000"/>
              <a:ext cx="4992000" cy="360000"/>
            </a:xfrm>
            <a:prstGeom prst="rect">
              <a:avLst/>
            </a:prstGeom>
            <a:solidFill>
              <a:srgbClr val="FE7E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>
                <a:latin typeface="Kanit Light" panose="00000400000000000000" pitchFamily="2" charset="-34"/>
                <a:cs typeface="Kanit Light" panose="00000400000000000000" pitchFamily="2" charset="-34"/>
              </a:endParaRPr>
            </a:p>
          </p:txBody>
        </p: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8C247B4A-244B-4BF5-B69E-05EA9AE014A5}"/>
              </a:ext>
            </a:extLst>
          </p:cNvPr>
          <p:cNvSpPr txBox="1">
            <a:spLocks/>
          </p:cNvSpPr>
          <p:nvPr/>
        </p:nvSpPr>
        <p:spPr>
          <a:xfrm>
            <a:off x="141987" y="6146738"/>
            <a:ext cx="4758487" cy="8715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th-TH" sz="2400" b="1" dirty="0">
              <a:solidFill>
                <a:schemeClr val="bg1"/>
              </a:solidFill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CEDF8AB3-CD09-4D92-BBB2-F7EC508128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1986" y="6146737"/>
            <a:ext cx="6762153" cy="871537"/>
          </a:xfrm>
        </p:spPr>
        <p:txBody>
          <a:bodyPr anchor="ctr">
            <a:normAutofit/>
          </a:bodyPr>
          <a:lstStyle/>
          <a:p>
            <a:pPr algn="l"/>
            <a:r>
              <a:rPr lang="en-US" sz="2400" b="1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Introduction</a:t>
            </a:r>
            <a:endParaRPr lang="th-TH" sz="2400" b="1" dirty="0">
              <a:solidFill>
                <a:schemeClr val="bg1"/>
              </a:solidFill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C2F8BCFB-9CF5-4221-B642-09464AEA7E4C}"/>
              </a:ext>
            </a:extLst>
          </p:cNvPr>
          <p:cNvSpPr/>
          <p:nvPr/>
        </p:nvSpPr>
        <p:spPr>
          <a:xfrm>
            <a:off x="141986" y="140517"/>
            <a:ext cx="6906884" cy="516431"/>
          </a:xfrm>
          <a:prstGeom prst="roundRect">
            <a:avLst/>
          </a:prstGeom>
          <a:solidFill>
            <a:srgbClr val="FE7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h-TH" b="1" dirty="0">
                <a:latin typeface="Kanit" panose="00000500000000000000" pitchFamily="2" charset="-34"/>
                <a:cs typeface="Kanit" panose="00000500000000000000" pitchFamily="2" charset="-34"/>
              </a:rPr>
              <a:t>ทำความรู้จักกับ </a:t>
            </a:r>
            <a:r>
              <a:rPr lang="en-US" b="1" dirty="0" err="1">
                <a:latin typeface="Kanit" panose="00000500000000000000" pitchFamily="2" charset="-34"/>
                <a:cs typeface="Kanit" panose="00000500000000000000" pitchFamily="2" charset="-34"/>
              </a:rPr>
              <a:t>KidBright</a:t>
            </a:r>
            <a:endParaRPr lang="th-TH" sz="3200" b="1" dirty="0"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EB2043A-B102-4E9C-9CD6-0205F8E7BBAE}"/>
              </a:ext>
            </a:extLst>
          </p:cNvPr>
          <p:cNvSpPr txBox="1"/>
          <p:nvPr/>
        </p:nvSpPr>
        <p:spPr>
          <a:xfrm>
            <a:off x="426071" y="4127640"/>
            <a:ext cx="11863711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E7E00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   </a:t>
            </a:r>
            <a:r>
              <a:rPr lang="en-US" sz="3200" b="1" dirty="0" err="1">
                <a:solidFill>
                  <a:srgbClr val="FE7E00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KidBright</a:t>
            </a:r>
            <a:r>
              <a:rPr lang="en-US" sz="1400" dirty="0">
                <a:latin typeface="Kanit" panose="00000500000000000000" pitchFamily="2" charset="-34"/>
                <a:cs typeface="Kanit" panose="00000500000000000000" pitchFamily="2" charset="-34"/>
              </a:rPr>
              <a:t> </a:t>
            </a:r>
            <a:r>
              <a:rPr lang="th-TH" sz="2200" dirty="0">
                <a:latin typeface="Kanit" panose="00000500000000000000" pitchFamily="2" charset="-34"/>
                <a:cs typeface="Kanit" panose="00000500000000000000" pitchFamily="2" charset="-34"/>
              </a:rPr>
              <a:t>เป็นบอร์ดส่งเสริมการเรียนรู้พื้นฐานของ </a:t>
            </a:r>
            <a:r>
              <a:rPr lang="th-TH" sz="2200" b="1" dirty="0">
                <a:solidFill>
                  <a:srgbClr val="0070C0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การเขียนโปรแกรม (</a:t>
            </a:r>
            <a:r>
              <a:rPr lang="en-US" sz="2200" b="1" dirty="0">
                <a:solidFill>
                  <a:srgbClr val="0070C0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Programming)</a:t>
            </a:r>
            <a:r>
              <a:rPr lang="en-US" sz="2200" b="1" dirty="0">
                <a:latin typeface="Kanit" panose="00000500000000000000" pitchFamily="2" charset="-34"/>
                <a:cs typeface="Kanit" panose="00000500000000000000" pitchFamily="2" charset="-34"/>
              </a:rPr>
              <a:t> </a:t>
            </a:r>
            <a:br>
              <a:rPr lang="en-US" sz="2200" dirty="0">
                <a:latin typeface="Kanit" panose="00000500000000000000" pitchFamily="2" charset="-34"/>
                <a:cs typeface="Kanit" panose="00000500000000000000" pitchFamily="2" charset="-34"/>
              </a:rPr>
            </a:br>
            <a:r>
              <a:rPr lang="th-TH" sz="2200" dirty="0">
                <a:latin typeface="Kanit" panose="00000500000000000000" pitchFamily="2" charset="-34"/>
                <a:cs typeface="Kanit" panose="00000500000000000000" pitchFamily="2" charset="-34"/>
              </a:rPr>
              <a:t>จุดเริ่มต้นจากโครงการสื่อการสอนโปรแกรมมิ่งในโรงเรียน </a:t>
            </a:r>
            <a:r>
              <a:rPr lang="th-TH" sz="2200" b="1" dirty="0">
                <a:solidFill>
                  <a:srgbClr val="0070C0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(</a:t>
            </a:r>
            <a:r>
              <a:rPr lang="en-US" sz="2200" b="1" dirty="0">
                <a:solidFill>
                  <a:srgbClr val="0070C0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Coding at School Project)</a:t>
            </a:r>
            <a:r>
              <a:rPr lang="en-US" sz="2200" dirty="0">
                <a:solidFill>
                  <a:srgbClr val="0070C0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 </a:t>
            </a:r>
            <a:endParaRPr lang="th-TH" sz="2200" dirty="0">
              <a:solidFill>
                <a:srgbClr val="0070C0"/>
              </a:solidFill>
              <a:latin typeface="Kanit" panose="00000500000000000000" pitchFamily="2" charset="-34"/>
              <a:cs typeface="Kanit" panose="00000500000000000000" pitchFamily="2" charset="-34"/>
            </a:endParaRPr>
          </a:p>
          <a:p>
            <a:r>
              <a:rPr lang="th-TH" sz="2200" dirty="0">
                <a:latin typeface="Kanit" panose="00000500000000000000" pitchFamily="2" charset="-34"/>
                <a:cs typeface="Kanit" panose="00000500000000000000" pitchFamily="2" charset="-34"/>
              </a:rPr>
              <a:t>ของ </a:t>
            </a:r>
            <a:r>
              <a:rPr lang="th-TH" sz="2200" b="1" dirty="0">
                <a:solidFill>
                  <a:srgbClr val="00B050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กระทรวงวิทยาศาสตร์และเทคโนโลยี</a:t>
            </a:r>
            <a:r>
              <a:rPr lang="th-TH" sz="2200" dirty="0">
                <a:latin typeface="Kanit" panose="00000500000000000000" pitchFamily="2" charset="-34"/>
                <a:cs typeface="Kanit" panose="00000500000000000000" pitchFamily="2" charset="-34"/>
              </a:rPr>
              <a:t> ซึ่งมีจุดมุ่งหมายในการพัฒนาศักยภาพระหว่าง </a:t>
            </a:r>
          </a:p>
          <a:p>
            <a:r>
              <a:rPr lang="th-TH" sz="2200" b="1" dirty="0">
                <a:solidFill>
                  <a:srgbClr val="FF0000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ความคิดเชิงตรรกะ และความคิดริเริ่มสร้างสรรค์</a:t>
            </a:r>
            <a:r>
              <a:rPr lang="th-TH" sz="2200" dirty="0">
                <a:latin typeface="Kanit" panose="00000500000000000000" pitchFamily="2" charset="-34"/>
                <a:cs typeface="Kanit" panose="00000500000000000000" pitchFamily="2" charset="-34"/>
              </a:rPr>
              <a:t> ในลักษณะการเรียนรู้แบบ </a:t>
            </a:r>
            <a:r>
              <a:rPr lang="en-US" sz="2200" dirty="0">
                <a:latin typeface="Kanit" panose="00000500000000000000" pitchFamily="2" charset="-34"/>
                <a:cs typeface="Kanit" panose="00000500000000000000" pitchFamily="2" charset="-34"/>
              </a:rPr>
              <a:t>learn and play</a:t>
            </a:r>
            <a:endParaRPr lang="th-TH" sz="2200" dirty="0"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pic>
        <p:nvPicPr>
          <p:cNvPr id="2050" name="Picture 2" descr="https://lh3.googleusercontent.com/1yj_BjwH8d3ytBwNJaaQdpUvTH2gMz5k04Wj2lJEtreGM3ad3abXEryIqAzNTu8-Oi8mmIMbAU7JydtVF1bi_Kzfhk1TFLGA6zqJHafqwHw8MucPrQRPilXt-2E5QqQQRymwhplLOgs">
            <a:extLst>
              <a:ext uri="{FF2B5EF4-FFF2-40B4-BE49-F238E27FC236}">
                <a16:creationId xmlns:a16="http://schemas.microsoft.com/office/drawing/2014/main" id="{C0B647BD-5CCA-4F72-BD6E-EC4291A671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84" r="165" b="16475"/>
          <a:stretch/>
        </p:blipFill>
        <p:spPr bwMode="auto">
          <a:xfrm>
            <a:off x="1770220" y="900321"/>
            <a:ext cx="2908053" cy="2793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KidBright” สื่อสอน Coding สัญชาติไทย เพื่อเด็กไทย Code ง่าย คิดสนุก ส">
            <a:extLst>
              <a:ext uri="{FF2B5EF4-FFF2-40B4-BE49-F238E27FC236}">
                <a16:creationId xmlns:a16="http://schemas.microsoft.com/office/drawing/2014/main" id="{31E7C207-4FAF-407C-92CA-768C644627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9280" y="670285"/>
            <a:ext cx="4762500" cy="3248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รูปภาพ 15">
            <a:extLst>
              <a:ext uri="{FF2B5EF4-FFF2-40B4-BE49-F238E27FC236}">
                <a16:creationId xmlns:a16="http://schemas.microsoft.com/office/drawing/2014/main" id="{34F2D838-3464-4EE6-BA33-6E212546477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1780" y="6251543"/>
            <a:ext cx="606457" cy="60645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C8FCC1BC-CFCB-4E0F-86FB-F1CC06F25196}"/>
              </a:ext>
            </a:extLst>
          </p:cNvPr>
          <p:cNvSpPr txBox="1"/>
          <p:nvPr/>
        </p:nvSpPr>
        <p:spPr>
          <a:xfrm>
            <a:off x="11044964" y="6337010"/>
            <a:ext cx="11326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MTB</a:t>
            </a:r>
            <a:endParaRPr lang="th-TH" sz="32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23AFF17-46E7-4F95-AEB2-AB76C98B4C94}"/>
              </a:ext>
            </a:extLst>
          </p:cNvPr>
          <p:cNvSpPr txBox="1"/>
          <p:nvPr/>
        </p:nvSpPr>
        <p:spPr>
          <a:xfrm>
            <a:off x="11067672" y="6229288"/>
            <a:ext cx="113269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MICROTECHBEING</a:t>
            </a:r>
            <a:endParaRPr lang="th-TH" sz="8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57E96AF-D78E-4215-8E6F-16B98148B041}"/>
              </a:ext>
            </a:extLst>
          </p:cNvPr>
          <p:cNvSpPr txBox="1"/>
          <p:nvPr/>
        </p:nvSpPr>
        <p:spPr>
          <a:xfrm>
            <a:off x="7191637" y="6206058"/>
            <a:ext cx="113269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POWERED by</a:t>
            </a:r>
            <a:endParaRPr lang="th-TH" sz="900" b="1" dirty="0">
              <a:solidFill>
                <a:schemeClr val="bg1"/>
              </a:solidFill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222304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0" y="6498000"/>
            <a:ext cx="12192000" cy="360000"/>
            <a:chOff x="0" y="6498000"/>
            <a:chExt cx="12192000" cy="360000"/>
          </a:xfrm>
        </p:grpSpPr>
        <p:sp>
          <p:nvSpPr>
            <p:cNvPr id="6" name="Rectangle 5"/>
            <p:cNvSpPr/>
            <p:nvPr/>
          </p:nvSpPr>
          <p:spPr>
            <a:xfrm>
              <a:off x="0" y="6498000"/>
              <a:ext cx="7200000" cy="360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7" name="Rectangle 6"/>
            <p:cNvSpPr/>
            <p:nvPr/>
          </p:nvSpPr>
          <p:spPr>
            <a:xfrm>
              <a:off x="7200000" y="6498000"/>
              <a:ext cx="4992000" cy="36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  <p:grpSp>
        <p:nvGrpSpPr>
          <p:cNvPr id="8" name="Group 82"/>
          <p:cNvGrpSpPr/>
          <p:nvPr/>
        </p:nvGrpSpPr>
        <p:grpSpPr>
          <a:xfrm>
            <a:off x="0" y="6211275"/>
            <a:ext cx="12192000" cy="646725"/>
            <a:chOff x="0" y="6498000"/>
            <a:chExt cx="12192000" cy="360000"/>
          </a:xfrm>
        </p:grpSpPr>
        <p:sp>
          <p:nvSpPr>
            <p:cNvPr id="10" name="Rectangle 83"/>
            <p:cNvSpPr/>
            <p:nvPr/>
          </p:nvSpPr>
          <p:spPr>
            <a:xfrm>
              <a:off x="0" y="6498000"/>
              <a:ext cx="7200000" cy="360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>
                <a:latin typeface="Kanit Light" panose="00000400000000000000" pitchFamily="2" charset="-34"/>
                <a:cs typeface="Kanit Light" panose="00000400000000000000" pitchFamily="2" charset="-34"/>
              </a:endParaRPr>
            </a:p>
          </p:txBody>
        </p:sp>
        <p:sp>
          <p:nvSpPr>
            <p:cNvPr id="12" name="Rectangle 84"/>
            <p:cNvSpPr/>
            <p:nvPr/>
          </p:nvSpPr>
          <p:spPr>
            <a:xfrm>
              <a:off x="7200000" y="6498000"/>
              <a:ext cx="4992000" cy="360000"/>
            </a:xfrm>
            <a:prstGeom prst="rect">
              <a:avLst/>
            </a:prstGeom>
            <a:solidFill>
              <a:srgbClr val="FE7E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>
                <a:latin typeface="Kanit Light" panose="00000400000000000000" pitchFamily="2" charset="-34"/>
                <a:cs typeface="Kanit Light" panose="00000400000000000000" pitchFamily="2" charset="-34"/>
              </a:endParaRPr>
            </a:p>
          </p:txBody>
        </p: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8C247B4A-244B-4BF5-B69E-05EA9AE014A5}"/>
              </a:ext>
            </a:extLst>
          </p:cNvPr>
          <p:cNvSpPr txBox="1">
            <a:spLocks/>
          </p:cNvSpPr>
          <p:nvPr/>
        </p:nvSpPr>
        <p:spPr>
          <a:xfrm>
            <a:off x="141987" y="6146738"/>
            <a:ext cx="4758487" cy="8715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th-TH" sz="2400" b="1" dirty="0">
              <a:solidFill>
                <a:schemeClr val="bg1"/>
              </a:solidFill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CEDF8AB3-CD09-4D92-BBB2-F7EC508128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1986" y="6146737"/>
            <a:ext cx="6762153" cy="871537"/>
          </a:xfrm>
        </p:spPr>
        <p:txBody>
          <a:bodyPr anchor="ctr">
            <a:normAutofit/>
          </a:bodyPr>
          <a:lstStyle/>
          <a:p>
            <a:pPr algn="l"/>
            <a:r>
              <a:rPr lang="en-US" sz="2400" b="1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KB-IDE + MR32-BOT</a:t>
            </a:r>
            <a:endParaRPr lang="th-TH" sz="2400" b="1" dirty="0">
              <a:solidFill>
                <a:schemeClr val="bg1"/>
              </a:solidFill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C2F8BCFB-9CF5-4221-B642-09464AEA7E4C}"/>
              </a:ext>
            </a:extLst>
          </p:cNvPr>
          <p:cNvSpPr/>
          <p:nvPr/>
        </p:nvSpPr>
        <p:spPr>
          <a:xfrm>
            <a:off x="141986" y="140517"/>
            <a:ext cx="6906884" cy="516431"/>
          </a:xfrm>
          <a:prstGeom prst="roundRect">
            <a:avLst/>
          </a:prstGeom>
          <a:solidFill>
            <a:srgbClr val="FE7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h-TH" sz="3200" b="1" dirty="0">
                <a:latin typeface="Kanit" panose="00000500000000000000" pitchFamily="2" charset="-34"/>
                <a:cs typeface="Kanit" panose="00000500000000000000" pitchFamily="2" charset="-34"/>
              </a:rPr>
              <a:t>การเคลื่อนที่ของหุ่นยนต์</a:t>
            </a:r>
          </a:p>
        </p:txBody>
      </p:sp>
      <p:pic>
        <p:nvPicPr>
          <p:cNvPr id="13" name="รูปภาพ 15">
            <a:extLst>
              <a:ext uri="{FF2B5EF4-FFF2-40B4-BE49-F238E27FC236}">
                <a16:creationId xmlns:a16="http://schemas.microsoft.com/office/drawing/2014/main" id="{13D64D1D-F2C3-4B11-8ECF-8A957C0ABE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1780" y="6251543"/>
            <a:ext cx="606457" cy="60645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26E3A5C-D1EA-407A-B8CF-D846FB83A889}"/>
              </a:ext>
            </a:extLst>
          </p:cNvPr>
          <p:cNvSpPr txBox="1"/>
          <p:nvPr/>
        </p:nvSpPr>
        <p:spPr>
          <a:xfrm>
            <a:off x="11044964" y="6337010"/>
            <a:ext cx="11326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MTB</a:t>
            </a:r>
            <a:endParaRPr lang="th-TH" sz="32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BE283E6-B00B-478F-8B12-F6195F773C2A}"/>
              </a:ext>
            </a:extLst>
          </p:cNvPr>
          <p:cNvSpPr txBox="1"/>
          <p:nvPr/>
        </p:nvSpPr>
        <p:spPr>
          <a:xfrm>
            <a:off x="11067672" y="6229288"/>
            <a:ext cx="113269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MICROTECHBEING</a:t>
            </a:r>
            <a:endParaRPr lang="th-TH" sz="8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7A98CFD-BCFE-41FC-9909-C505988202D4}"/>
              </a:ext>
            </a:extLst>
          </p:cNvPr>
          <p:cNvSpPr txBox="1"/>
          <p:nvPr/>
        </p:nvSpPr>
        <p:spPr>
          <a:xfrm>
            <a:off x="7191637" y="6206058"/>
            <a:ext cx="113269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POWERED by</a:t>
            </a:r>
            <a:endParaRPr lang="th-TH" sz="900" b="1" dirty="0">
              <a:solidFill>
                <a:schemeClr val="bg1"/>
              </a:solidFill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pic>
        <p:nvPicPr>
          <p:cNvPr id="3074" name="Picture 2" descr="http://2.bp.blogspot.com/-zAdArL3LEeU/UdLTLZjMEWI/AAAAAAAAAfY/HE2LZuP8y3A/s1600/differential-drive.jpg">
            <a:extLst>
              <a:ext uri="{FF2B5EF4-FFF2-40B4-BE49-F238E27FC236}">
                <a16:creationId xmlns:a16="http://schemas.microsoft.com/office/drawing/2014/main" id="{6E482CE2-D76D-427E-9779-1276EF1C3B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5" t="1450" r="889" b="7325"/>
          <a:stretch/>
        </p:blipFill>
        <p:spPr bwMode="auto">
          <a:xfrm>
            <a:off x="1126585" y="1110817"/>
            <a:ext cx="10170224" cy="4032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8424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0" y="6498000"/>
            <a:ext cx="12192000" cy="360000"/>
            <a:chOff x="0" y="6498000"/>
            <a:chExt cx="12192000" cy="360000"/>
          </a:xfrm>
        </p:grpSpPr>
        <p:sp>
          <p:nvSpPr>
            <p:cNvPr id="6" name="Rectangle 5"/>
            <p:cNvSpPr/>
            <p:nvPr/>
          </p:nvSpPr>
          <p:spPr>
            <a:xfrm>
              <a:off x="0" y="6498000"/>
              <a:ext cx="7200000" cy="360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7" name="Rectangle 6"/>
            <p:cNvSpPr/>
            <p:nvPr/>
          </p:nvSpPr>
          <p:spPr>
            <a:xfrm>
              <a:off x="7200000" y="6498000"/>
              <a:ext cx="4992000" cy="36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  <p:grpSp>
        <p:nvGrpSpPr>
          <p:cNvPr id="8" name="Group 82"/>
          <p:cNvGrpSpPr/>
          <p:nvPr/>
        </p:nvGrpSpPr>
        <p:grpSpPr>
          <a:xfrm>
            <a:off x="0" y="6211275"/>
            <a:ext cx="12192000" cy="646725"/>
            <a:chOff x="0" y="6498000"/>
            <a:chExt cx="12192000" cy="360000"/>
          </a:xfrm>
        </p:grpSpPr>
        <p:sp>
          <p:nvSpPr>
            <p:cNvPr id="10" name="Rectangle 83"/>
            <p:cNvSpPr/>
            <p:nvPr/>
          </p:nvSpPr>
          <p:spPr>
            <a:xfrm>
              <a:off x="0" y="6498000"/>
              <a:ext cx="7200000" cy="360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>
                <a:latin typeface="Kanit Light" panose="00000400000000000000" pitchFamily="2" charset="-34"/>
                <a:cs typeface="Kanit Light" panose="00000400000000000000" pitchFamily="2" charset="-34"/>
              </a:endParaRPr>
            </a:p>
          </p:txBody>
        </p:sp>
        <p:sp>
          <p:nvSpPr>
            <p:cNvPr id="12" name="Rectangle 84"/>
            <p:cNvSpPr/>
            <p:nvPr/>
          </p:nvSpPr>
          <p:spPr>
            <a:xfrm>
              <a:off x="7200000" y="6498000"/>
              <a:ext cx="4992000" cy="360000"/>
            </a:xfrm>
            <a:prstGeom prst="rect">
              <a:avLst/>
            </a:prstGeom>
            <a:solidFill>
              <a:srgbClr val="FE7E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>
                <a:latin typeface="Kanit Light" panose="00000400000000000000" pitchFamily="2" charset="-34"/>
                <a:cs typeface="Kanit Light" panose="00000400000000000000" pitchFamily="2" charset="-34"/>
              </a:endParaRPr>
            </a:p>
          </p:txBody>
        </p: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8C247B4A-244B-4BF5-B69E-05EA9AE014A5}"/>
              </a:ext>
            </a:extLst>
          </p:cNvPr>
          <p:cNvSpPr txBox="1">
            <a:spLocks/>
          </p:cNvSpPr>
          <p:nvPr/>
        </p:nvSpPr>
        <p:spPr>
          <a:xfrm>
            <a:off x="141987" y="6146738"/>
            <a:ext cx="4758487" cy="8715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th-TH" sz="2400" b="1" dirty="0">
              <a:solidFill>
                <a:schemeClr val="bg1"/>
              </a:solidFill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CEDF8AB3-CD09-4D92-BBB2-F7EC508128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1986" y="6146737"/>
            <a:ext cx="6762153" cy="871537"/>
          </a:xfrm>
        </p:spPr>
        <p:txBody>
          <a:bodyPr anchor="ctr">
            <a:normAutofit/>
          </a:bodyPr>
          <a:lstStyle/>
          <a:p>
            <a:pPr algn="l"/>
            <a:r>
              <a:rPr lang="en-US" sz="2400" b="1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KB-IDE + MR32-BOT</a:t>
            </a:r>
            <a:endParaRPr lang="th-TH" sz="2400" b="1" dirty="0">
              <a:solidFill>
                <a:schemeClr val="bg1"/>
              </a:solidFill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C2F8BCFB-9CF5-4221-B642-09464AEA7E4C}"/>
              </a:ext>
            </a:extLst>
          </p:cNvPr>
          <p:cNvSpPr/>
          <p:nvPr/>
        </p:nvSpPr>
        <p:spPr>
          <a:xfrm>
            <a:off x="141986" y="140517"/>
            <a:ext cx="6906884" cy="516431"/>
          </a:xfrm>
          <a:prstGeom prst="roundRect">
            <a:avLst/>
          </a:prstGeom>
          <a:solidFill>
            <a:srgbClr val="FE7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h-TH" sz="3200" b="1" dirty="0">
                <a:latin typeface="Kanit" panose="00000500000000000000" pitchFamily="2" charset="-34"/>
                <a:cs typeface="Kanit" panose="00000500000000000000" pitchFamily="2" charset="-34"/>
              </a:rPr>
              <a:t>เริ่มเขียนโปรแกรมบอร์ด </a:t>
            </a:r>
            <a:r>
              <a:rPr lang="en-US" sz="3200" b="1" dirty="0">
                <a:latin typeface="Kanit" panose="00000500000000000000" pitchFamily="2" charset="-34"/>
                <a:cs typeface="Kanit" panose="00000500000000000000" pitchFamily="2" charset="-34"/>
              </a:rPr>
              <a:t>MR32-BOT</a:t>
            </a:r>
            <a:endParaRPr lang="th-TH" sz="3200" b="1" dirty="0"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pic>
        <p:nvPicPr>
          <p:cNvPr id="13" name="รูปภาพ 15">
            <a:extLst>
              <a:ext uri="{FF2B5EF4-FFF2-40B4-BE49-F238E27FC236}">
                <a16:creationId xmlns:a16="http://schemas.microsoft.com/office/drawing/2014/main" id="{13D64D1D-F2C3-4B11-8ECF-8A957C0ABE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1780" y="6251543"/>
            <a:ext cx="606457" cy="60645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26E3A5C-D1EA-407A-B8CF-D846FB83A889}"/>
              </a:ext>
            </a:extLst>
          </p:cNvPr>
          <p:cNvSpPr txBox="1"/>
          <p:nvPr/>
        </p:nvSpPr>
        <p:spPr>
          <a:xfrm>
            <a:off x="11044964" y="6337010"/>
            <a:ext cx="11326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MTB</a:t>
            </a:r>
            <a:endParaRPr lang="th-TH" sz="32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BE283E6-B00B-478F-8B12-F6195F773C2A}"/>
              </a:ext>
            </a:extLst>
          </p:cNvPr>
          <p:cNvSpPr txBox="1"/>
          <p:nvPr/>
        </p:nvSpPr>
        <p:spPr>
          <a:xfrm>
            <a:off x="11067672" y="6229288"/>
            <a:ext cx="113269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MICROTECHBEING</a:t>
            </a:r>
            <a:endParaRPr lang="th-TH" sz="8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7A98CFD-BCFE-41FC-9909-C505988202D4}"/>
              </a:ext>
            </a:extLst>
          </p:cNvPr>
          <p:cNvSpPr txBox="1"/>
          <p:nvPr/>
        </p:nvSpPr>
        <p:spPr>
          <a:xfrm>
            <a:off x="7191637" y="6206058"/>
            <a:ext cx="113269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POWERED by</a:t>
            </a:r>
            <a:endParaRPr lang="th-TH" sz="900" b="1" dirty="0">
              <a:solidFill>
                <a:schemeClr val="bg1"/>
              </a:solidFill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AF9325D6-F506-4DAD-835A-E0DBA049C74C}"/>
              </a:ext>
            </a:extLst>
          </p:cNvPr>
          <p:cNvSpPr/>
          <p:nvPr/>
        </p:nvSpPr>
        <p:spPr>
          <a:xfrm>
            <a:off x="7105169" y="140517"/>
            <a:ext cx="4944845" cy="516431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b="1" dirty="0">
                <a:latin typeface="Kanit" panose="00000500000000000000" pitchFamily="2" charset="-34"/>
                <a:cs typeface="Kanit" panose="00000500000000000000" pitchFamily="2" charset="-34"/>
              </a:rPr>
              <a:t>DC motor </a:t>
            </a:r>
            <a:r>
              <a:rPr lang="en-US" sz="2400" b="1" dirty="0">
                <a:latin typeface="Kanit" panose="00000500000000000000" pitchFamily="2" charset="-34"/>
                <a:cs typeface="Kanit" panose="00000500000000000000" pitchFamily="2" charset="-34"/>
              </a:rPr>
              <a:t>(Dual motor)</a:t>
            </a:r>
            <a:endParaRPr lang="th-TH" sz="3200" b="1" dirty="0"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BB85E535-0B81-49AF-9894-B2FE254D8DF0}"/>
              </a:ext>
            </a:extLst>
          </p:cNvPr>
          <p:cNvSpPr/>
          <p:nvPr/>
        </p:nvSpPr>
        <p:spPr>
          <a:xfrm>
            <a:off x="10690594" y="1683662"/>
            <a:ext cx="898726" cy="516431"/>
          </a:xfrm>
          <a:prstGeom prst="roundRect">
            <a:avLst>
              <a:gd name="adj" fmla="val 9585"/>
            </a:avLst>
          </a:prstGeom>
          <a:solidFill>
            <a:srgbClr val="D600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Kanit" panose="00000500000000000000" pitchFamily="2" charset="-34"/>
                <a:cs typeface="Kanit" panose="00000500000000000000" pitchFamily="2" charset="-34"/>
              </a:rPr>
              <a:t>DC</a:t>
            </a:r>
          </a:p>
          <a:p>
            <a:pPr algn="ctr"/>
            <a:r>
              <a:rPr lang="en-US" sz="1200" b="1" dirty="0">
                <a:latin typeface="Kanit" panose="00000500000000000000" pitchFamily="2" charset="-34"/>
                <a:cs typeface="Kanit" panose="00000500000000000000" pitchFamily="2" charset="-34"/>
              </a:rPr>
              <a:t>MOTOR1</a:t>
            </a:r>
            <a:endParaRPr lang="th-TH" sz="1200" b="1" dirty="0"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379F50C1-5C2A-499A-A6BB-79FAC1685D86}"/>
              </a:ext>
            </a:extLst>
          </p:cNvPr>
          <p:cNvSpPr/>
          <p:nvPr/>
        </p:nvSpPr>
        <p:spPr>
          <a:xfrm rot="16200000">
            <a:off x="10535488" y="2427207"/>
            <a:ext cx="575540" cy="227847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Kanit" panose="00000500000000000000" pitchFamily="2" charset="-34"/>
                <a:cs typeface="Kanit" panose="00000500000000000000" pitchFamily="2" charset="-34"/>
              </a:rPr>
              <a:t>A</a:t>
            </a:r>
            <a:endParaRPr lang="th-TH" sz="1200" b="1" dirty="0"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3A6412A5-31D6-4EAC-A3C4-ECB166E7D2F6}"/>
              </a:ext>
            </a:extLst>
          </p:cNvPr>
          <p:cNvSpPr/>
          <p:nvPr/>
        </p:nvSpPr>
        <p:spPr>
          <a:xfrm rot="16200000">
            <a:off x="11188348" y="2422646"/>
            <a:ext cx="580852" cy="227847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Kanit" panose="00000500000000000000" pitchFamily="2" charset="-34"/>
                <a:cs typeface="Kanit" panose="00000500000000000000" pitchFamily="2" charset="-34"/>
              </a:rPr>
              <a:t>PWM</a:t>
            </a:r>
            <a:endParaRPr lang="th-TH" sz="1200" b="1" dirty="0"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E5CDDFAD-34B5-426B-98EA-2B22954FDCE5}"/>
              </a:ext>
            </a:extLst>
          </p:cNvPr>
          <p:cNvSpPr/>
          <p:nvPr/>
        </p:nvSpPr>
        <p:spPr>
          <a:xfrm rot="16200000">
            <a:off x="10853943" y="2429865"/>
            <a:ext cx="580854" cy="227847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Kanit" panose="00000500000000000000" pitchFamily="2" charset="-34"/>
                <a:cs typeface="Kanit" panose="00000500000000000000" pitchFamily="2" charset="-34"/>
              </a:rPr>
              <a:t>B</a:t>
            </a:r>
            <a:endParaRPr lang="th-TH" sz="1200" b="1" dirty="0"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7D8DD6C5-A6ED-4759-80F1-CE214C37357F}"/>
              </a:ext>
            </a:extLst>
          </p:cNvPr>
          <p:cNvSpPr/>
          <p:nvPr/>
        </p:nvSpPr>
        <p:spPr>
          <a:xfrm rot="16200000">
            <a:off x="10467901" y="3145281"/>
            <a:ext cx="713392" cy="227847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Kanit" panose="00000500000000000000" pitchFamily="2" charset="-34"/>
                <a:cs typeface="Kanit" panose="00000500000000000000" pitchFamily="2" charset="-34"/>
              </a:rPr>
              <a:t>GPIO25</a:t>
            </a:r>
            <a:endParaRPr lang="th-TH" sz="1200" b="1" dirty="0"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C8394316-7AF8-4F31-84DA-FFD2EA2DB160}"/>
              </a:ext>
            </a:extLst>
          </p:cNvPr>
          <p:cNvSpPr/>
          <p:nvPr/>
        </p:nvSpPr>
        <p:spPr>
          <a:xfrm rot="16200000">
            <a:off x="11120091" y="3141389"/>
            <a:ext cx="718705" cy="226509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Kanit" panose="00000500000000000000" pitchFamily="2" charset="-34"/>
                <a:cs typeface="Kanit" panose="00000500000000000000" pitchFamily="2" charset="-34"/>
              </a:rPr>
              <a:t>GPIO27</a:t>
            </a:r>
            <a:endParaRPr lang="th-TH" sz="1200" b="1" dirty="0"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DF65D1FC-22E1-465B-8E0F-49DE0E754798}"/>
              </a:ext>
            </a:extLst>
          </p:cNvPr>
          <p:cNvSpPr/>
          <p:nvPr/>
        </p:nvSpPr>
        <p:spPr>
          <a:xfrm rot="16200000">
            <a:off x="10785686" y="3147270"/>
            <a:ext cx="718707" cy="229185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Kanit" panose="00000500000000000000" pitchFamily="2" charset="-34"/>
                <a:cs typeface="Kanit" panose="00000500000000000000" pitchFamily="2" charset="-34"/>
              </a:rPr>
              <a:t>GPIO26</a:t>
            </a:r>
            <a:endParaRPr lang="th-TH" sz="1200" b="1" dirty="0"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F1EB43E1-D11A-48CC-85A0-9ECDEA0EA3AB}"/>
              </a:ext>
            </a:extLst>
          </p:cNvPr>
          <p:cNvSpPr/>
          <p:nvPr/>
        </p:nvSpPr>
        <p:spPr>
          <a:xfrm>
            <a:off x="10689429" y="1034513"/>
            <a:ext cx="898726" cy="516431"/>
          </a:xfrm>
          <a:prstGeom prst="roundRect">
            <a:avLst>
              <a:gd name="adj" fmla="val 9585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Kanit" panose="00000500000000000000" pitchFamily="2" charset="-34"/>
                <a:cs typeface="Kanit" panose="00000500000000000000" pitchFamily="2" charset="-34"/>
              </a:rPr>
              <a:t>NOTE !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B6758CE1-1A96-4ED3-9E2F-1A891CCB7D6B}"/>
              </a:ext>
            </a:extLst>
          </p:cNvPr>
          <p:cNvSpPr/>
          <p:nvPr/>
        </p:nvSpPr>
        <p:spPr>
          <a:xfrm>
            <a:off x="10709334" y="3860453"/>
            <a:ext cx="898726" cy="516431"/>
          </a:xfrm>
          <a:prstGeom prst="roundRect">
            <a:avLst>
              <a:gd name="adj" fmla="val 9585"/>
            </a:avLst>
          </a:prstGeom>
          <a:solidFill>
            <a:srgbClr val="D600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Kanit" panose="00000500000000000000" pitchFamily="2" charset="-34"/>
                <a:cs typeface="Kanit" panose="00000500000000000000" pitchFamily="2" charset="-34"/>
              </a:rPr>
              <a:t>DC</a:t>
            </a:r>
          </a:p>
          <a:p>
            <a:pPr algn="ctr"/>
            <a:r>
              <a:rPr lang="en-US" sz="1200" b="1" dirty="0">
                <a:latin typeface="Kanit" panose="00000500000000000000" pitchFamily="2" charset="-34"/>
                <a:cs typeface="Kanit" panose="00000500000000000000" pitchFamily="2" charset="-34"/>
              </a:rPr>
              <a:t>MOTOR1</a:t>
            </a:r>
            <a:endParaRPr lang="th-TH" sz="1200" b="1" dirty="0"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39B8CC8C-28CB-4A14-AD3B-DFA195213867}"/>
              </a:ext>
            </a:extLst>
          </p:cNvPr>
          <p:cNvSpPr/>
          <p:nvPr/>
        </p:nvSpPr>
        <p:spPr>
          <a:xfrm rot="16200000">
            <a:off x="10554228" y="4603998"/>
            <a:ext cx="575540" cy="227847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Kanit" panose="00000500000000000000" pitchFamily="2" charset="-34"/>
                <a:cs typeface="Kanit" panose="00000500000000000000" pitchFamily="2" charset="-34"/>
              </a:rPr>
              <a:t>A</a:t>
            </a:r>
            <a:endParaRPr lang="th-TH" sz="1200" b="1" dirty="0"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8BD4C788-300D-4CB0-A32C-3DD33681322F}"/>
              </a:ext>
            </a:extLst>
          </p:cNvPr>
          <p:cNvSpPr/>
          <p:nvPr/>
        </p:nvSpPr>
        <p:spPr>
          <a:xfrm rot="16200000">
            <a:off x="11207088" y="4599437"/>
            <a:ext cx="580852" cy="227847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Kanit" panose="00000500000000000000" pitchFamily="2" charset="-34"/>
                <a:cs typeface="Kanit" panose="00000500000000000000" pitchFamily="2" charset="-34"/>
              </a:rPr>
              <a:t>PWM</a:t>
            </a:r>
            <a:endParaRPr lang="th-TH" sz="1200" b="1" dirty="0"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CDF00ECD-7741-44E3-B3EF-E99B6CEC019D}"/>
              </a:ext>
            </a:extLst>
          </p:cNvPr>
          <p:cNvSpPr/>
          <p:nvPr/>
        </p:nvSpPr>
        <p:spPr>
          <a:xfrm rot="16200000">
            <a:off x="10872683" y="4606656"/>
            <a:ext cx="580854" cy="227847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Kanit" panose="00000500000000000000" pitchFamily="2" charset="-34"/>
                <a:cs typeface="Kanit" panose="00000500000000000000" pitchFamily="2" charset="-34"/>
              </a:rPr>
              <a:t>B</a:t>
            </a:r>
            <a:endParaRPr lang="th-TH" sz="1200" b="1" dirty="0"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BC318E08-600C-44FE-AC20-A810B50BC81B}"/>
              </a:ext>
            </a:extLst>
          </p:cNvPr>
          <p:cNvSpPr/>
          <p:nvPr/>
        </p:nvSpPr>
        <p:spPr>
          <a:xfrm rot="16200000">
            <a:off x="10486641" y="5322072"/>
            <a:ext cx="713392" cy="227847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Kanit" panose="00000500000000000000" pitchFamily="2" charset="-34"/>
                <a:cs typeface="Kanit" panose="00000500000000000000" pitchFamily="2" charset="-34"/>
              </a:rPr>
              <a:t>GPIO18</a:t>
            </a:r>
            <a:endParaRPr lang="th-TH" sz="1200" b="1" dirty="0"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8C198659-A4F1-4D7E-8933-04BB903DECA7}"/>
              </a:ext>
            </a:extLst>
          </p:cNvPr>
          <p:cNvSpPr/>
          <p:nvPr/>
        </p:nvSpPr>
        <p:spPr>
          <a:xfrm rot="16200000">
            <a:off x="11138831" y="5318180"/>
            <a:ext cx="718705" cy="226509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Kanit" panose="00000500000000000000" pitchFamily="2" charset="-34"/>
                <a:cs typeface="Kanit" panose="00000500000000000000" pitchFamily="2" charset="-34"/>
              </a:rPr>
              <a:t>GPIO23</a:t>
            </a:r>
            <a:endParaRPr lang="th-TH" sz="1200" b="1" dirty="0"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A1884F0C-A2BB-40C5-A532-38E625C3B86F}"/>
              </a:ext>
            </a:extLst>
          </p:cNvPr>
          <p:cNvSpPr/>
          <p:nvPr/>
        </p:nvSpPr>
        <p:spPr>
          <a:xfrm rot="16200000">
            <a:off x="10804426" y="5324061"/>
            <a:ext cx="718707" cy="229185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Kanit" panose="00000500000000000000" pitchFamily="2" charset="-34"/>
                <a:cs typeface="Kanit" panose="00000500000000000000" pitchFamily="2" charset="-34"/>
              </a:rPr>
              <a:t>GPIO19</a:t>
            </a:r>
            <a:endParaRPr lang="th-TH" sz="1200" b="1" dirty="0"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2F926E5-0B42-495A-BB3B-2D6E22E1CA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344" y="694216"/>
            <a:ext cx="8775595" cy="5469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46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0" y="6498000"/>
            <a:ext cx="12192000" cy="360000"/>
            <a:chOff x="0" y="6498000"/>
            <a:chExt cx="12192000" cy="360000"/>
          </a:xfrm>
        </p:grpSpPr>
        <p:sp>
          <p:nvSpPr>
            <p:cNvPr id="6" name="Rectangle 5"/>
            <p:cNvSpPr/>
            <p:nvPr/>
          </p:nvSpPr>
          <p:spPr>
            <a:xfrm>
              <a:off x="0" y="6498000"/>
              <a:ext cx="7200000" cy="360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7" name="Rectangle 6"/>
            <p:cNvSpPr/>
            <p:nvPr/>
          </p:nvSpPr>
          <p:spPr>
            <a:xfrm>
              <a:off x="7200000" y="6498000"/>
              <a:ext cx="4992000" cy="36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  <p:grpSp>
        <p:nvGrpSpPr>
          <p:cNvPr id="8" name="Group 82"/>
          <p:cNvGrpSpPr/>
          <p:nvPr/>
        </p:nvGrpSpPr>
        <p:grpSpPr>
          <a:xfrm>
            <a:off x="0" y="6211275"/>
            <a:ext cx="12192000" cy="646725"/>
            <a:chOff x="0" y="6498000"/>
            <a:chExt cx="12192000" cy="360000"/>
          </a:xfrm>
        </p:grpSpPr>
        <p:sp>
          <p:nvSpPr>
            <p:cNvPr id="10" name="Rectangle 83"/>
            <p:cNvSpPr/>
            <p:nvPr/>
          </p:nvSpPr>
          <p:spPr>
            <a:xfrm>
              <a:off x="0" y="6498000"/>
              <a:ext cx="7200000" cy="360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>
                <a:latin typeface="Kanit Light" panose="00000400000000000000" pitchFamily="2" charset="-34"/>
                <a:cs typeface="Kanit Light" panose="00000400000000000000" pitchFamily="2" charset="-34"/>
              </a:endParaRPr>
            </a:p>
          </p:txBody>
        </p:sp>
        <p:sp>
          <p:nvSpPr>
            <p:cNvPr id="12" name="Rectangle 84"/>
            <p:cNvSpPr/>
            <p:nvPr/>
          </p:nvSpPr>
          <p:spPr>
            <a:xfrm>
              <a:off x="7200000" y="6498000"/>
              <a:ext cx="4992000" cy="360000"/>
            </a:xfrm>
            <a:prstGeom prst="rect">
              <a:avLst/>
            </a:prstGeom>
            <a:solidFill>
              <a:srgbClr val="FE7E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>
                <a:latin typeface="Kanit Light" panose="00000400000000000000" pitchFamily="2" charset="-34"/>
                <a:cs typeface="Kanit Light" panose="00000400000000000000" pitchFamily="2" charset="-34"/>
              </a:endParaRPr>
            </a:p>
          </p:txBody>
        </p: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8C247B4A-244B-4BF5-B69E-05EA9AE014A5}"/>
              </a:ext>
            </a:extLst>
          </p:cNvPr>
          <p:cNvSpPr txBox="1">
            <a:spLocks/>
          </p:cNvSpPr>
          <p:nvPr/>
        </p:nvSpPr>
        <p:spPr>
          <a:xfrm>
            <a:off x="141987" y="6146738"/>
            <a:ext cx="4758487" cy="8715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th-TH" sz="2400" b="1" dirty="0">
              <a:solidFill>
                <a:schemeClr val="bg1"/>
              </a:solidFill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CEDF8AB3-CD09-4D92-BBB2-F7EC508128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1986" y="6146737"/>
            <a:ext cx="6762153" cy="871537"/>
          </a:xfrm>
        </p:spPr>
        <p:txBody>
          <a:bodyPr anchor="ctr">
            <a:normAutofit/>
          </a:bodyPr>
          <a:lstStyle/>
          <a:p>
            <a:pPr algn="l"/>
            <a:r>
              <a:rPr lang="en-US" sz="2400" b="1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KB-IDE + MR32-BOT</a:t>
            </a:r>
            <a:endParaRPr lang="th-TH" sz="2400" b="1" dirty="0">
              <a:solidFill>
                <a:schemeClr val="bg1"/>
              </a:solidFill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C2F8BCFB-9CF5-4221-B642-09464AEA7E4C}"/>
              </a:ext>
            </a:extLst>
          </p:cNvPr>
          <p:cNvSpPr/>
          <p:nvPr/>
        </p:nvSpPr>
        <p:spPr>
          <a:xfrm>
            <a:off x="141986" y="140517"/>
            <a:ext cx="6906884" cy="516431"/>
          </a:xfrm>
          <a:prstGeom prst="roundRect">
            <a:avLst/>
          </a:prstGeom>
          <a:solidFill>
            <a:srgbClr val="FE7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h-TH" sz="3200" b="1" dirty="0">
                <a:latin typeface="Kanit" panose="00000500000000000000" pitchFamily="2" charset="-34"/>
                <a:cs typeface="Kanit" panose="00000500000000000000" pitchFamily="2" charset="-34"/>
              </a:rPr>
              <a:t>เริ่มเขียนโปรแกรมบอร์ด </a:t>
            </a:r>
            <a:r>
              <a:rPr lang="en-US" sz="3200" b="1" dirty="0">
                <a:latin typeface="Kanit" panose="00000500000000000000" pitchFamily="2" charset="-34"/>
                <a:cs typeface="Kanit" panose="00000500000000000000" pitchFamily="2" charset="-34"/>
              </a:rPr>
              <a:t>MR32-BOT</a:t>
            </a:r>
            <a:endParaRPr lang="th-TH" sz="3200" b="1" dirty="0"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pic>
        <p:nvPicPr>
          <p:cNvPr id="13" name="รูปภาพ 15">
            <a:extLst>
              <a:ext uri="{FF2B5EF4-FFF2-40B4-BE49-F238E27FC236}">
                <a16:creationId xmlns:a16="http://schemas.microsoft.com/office/drawing/2014/main" id="{13D64D1D-F2C3-4B11-8ECF-8A957C0ABE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1780" y="6251543"/>
            <a:ext cx="606457" cy="60645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26E3A5C-D1EA-407A-B8CF-D846FB83A889}"/>
              </a:ext>
            </a:extLst>
          </p:cNvPr>
          <p:cNvSpPr txBox="1"/>
          <p:nvPr/>
        </p:nvSpPr>
        <p:spPr>
          <a:xfrm>
            <a:off x="11044964" y="6337010"/>
            <a:ext cx="11326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MTB</a:t>
            </a:r>
            <a:endParaRPr lang="th-TH" sz="32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BE283E6-B00B-478F-8B12-F6195F773C2A}"/>
              </a:ext>
            </a:extLst>
          </p:cNvPr>
          <p:cNvSpPr txBox="1"/>
          <p:nvPr/>
        </p:nvSpPr>
        <p:spPr>
          <a:xfrm>
            <a:off x="11067672" y="6229288"/>
            <a:ext cx="113269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MICROTECHBEING</a:t>
            </a:r>
            <a:endParaRPr lang="th-TH" sz="8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7A98CFD-BCFE-41FC-9909-C505988202D4}"/>
              </a:ext>
            </a:extLst>
          </p:cNvPr>
          <p:cNvSpPr txBox="1"/>
          <p:nvPr/>
        </p:nvSpPr>
        <p:spPr>
          <a:xfrm>
            <a:off x="7191637" y="6206058"/>
            <a:ext cx="113269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POWERED by</a:t>
            </a:r>
            <a:endParaRPr lang="th-TH" sz="900" b="1" dirty="0">
              <a:solidFill>
                <a:schemeClr val="bg1"/>
              </a:solidFill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AF9325D6-F506-4DAD-835A-E0DBA049C74C}"/>
              </a:ext>
            </a:extLst>
          </p:cNvPr>
          <p:cNvSpPr/>
          <p:nvPr/>
        </p:nvSpPr>
        <p:spPr>
          <a:xfrm>
            <a:off x="7105169" y="140517"/>
            <a:ext cx="4944845" cy="516431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b="1" dirty="0">
                <a:latin typeface="Kanit" panose="00000500000000000000" pitchFamily="2" charset="-34"/>
                <a:cs typeface="Kanit" panose="00000500000000000000" pitchFamily="2" charset="-34"/>
              </a:rPr>
              <a:t>Lab : 1</a:t>
            </a:r>
            <a:endParaRPr lang="th-TH" sz="2000" b="1" dirty="0"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FB10555-85C3-4F38-B0CD-A87BED419458}"/>
              </a:ext>
            </a:extLst>
          </p:cNvPr>
          <p:cNvSpPr txBox="1"/>
          <p:nvPr/>
        </p:nvSpPr>
        <p:spPr>
          <a:xfrm>
            <a:off x="559293" y="1189608"/>
            <a:ext cx="11310152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b="1" dirty="0">
                <a:latin typeface="Kanit" panose="00000500000000000000" pitchFamily="2" charset="-34"/>
                <a:cs typeface="Kanit" panose="00000500000000000000" pitchFamily="2" charset="-34"/>
              </a:rPr>
              <a:t>ทดลองเขียนโปรแกรมแบบ </a:t>
            </a:r>
            <a:r>
              <a:rPr lang="en-US" b="1" dirty="0">
                <a:latin typeface="Kanit" panose="00000500000000000000" pitchFamily="2" charset="-34"/>
                <a:cs typeface="Kanit" panose="00000500000000000000" pitchFamily="2" charset="-34"/>
              </a:rPr>
              <a:t>Blocky </a:t>
            </a:r>
            <a:r>
              <a:rPr lang="th-TH" b="1" dirty="0">
                <a:latin typeface="Kanit" panose="00000500000000000000" pitchFamily="2" charset="-34"/>
                <a:cs typeface="Kanit" panose="00000500000000000000" pitchFamily="2" charset="-34"/>
              </a:rPr>
              <a:t>บน </a:t>
            </a:r>
            <a:r>
              <a:rPr lang="en-US" b="1" dirty="0">
                <a:solidFill>
                  <a:srgbClr val="FF0000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KB-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IDE</a:t>
            </a:r>
            <a:r>
              <a:rPr lang="en-US" b="1" dirty="0">
                <a:latin typeface="Kanit" panose="00000500000000000000" pitchFamily="2" charset="-34"/>
                <a:cs typeface="Kanit" panose="00000500000000000000" pitchFamily="2" charset="-34"/>
              </a:rPr>
              <a:t> </a:t>
            </a:r>
            <a:r>
              <a:rPr lang="th-TH" b="1" dirty="0">
                <a:latin typeface="Kanit" panose="00000500000000000000" pitchFamily="2" charset="-34"/>
                <a:cs typeface="Kanit" panose="00000500000000000000" pitchFamily="2" charset="-34"/>
              </a:rPr>
              <a:t>ดังนี้</a:t>
            </a:r>
          </a:p>
          <a:p>
            <a:r>
              <a:rPr lang="en-US" sz="2400" dirty="0">
                <a:latin typeface="Kanit" panose="00000500000000000000" pitchFamily="2" charset="-34"/>
                <a:cs typeface="Kanit" panose="00000500000000000000" pitchFamily="2" charset="-34"/>
              </a:rPr>
              <a:t>-----------------------------------------------------------------------------</a:t>
            </a:r>
            <a:endParaRPr lang="th-TH" sz="2400" dirty="0">
              <a:latin typeface="Kanit" panose="00000500000000000000" pitchFamily="2" charset="-34"/>
              <a:cs typeface="Kanit" panose="00000500000000000000" pitchFamily="2" charset="-34"/>
            </a:endParaRPr>
          </a:p>
          <a:p>
            <a:r>
              <a:rPr lang="th-TH" sz="2400" dirty="0">
                <a:latin typeface="Kanit" panose="00000500000000000000" pitchFamily="2" charset="-34"/>
                <a:cs typeface="Kanit" panose="00000500000000000000" pitchFamily="2" charset="-34"/>
              </a:rPr>
              <a:t> </a:t>
            </a:r>
            <a:r>
              <a:rPr lang="en-US" sz="2400" dirty="0">
                <a:latin typeface="Kanit" panose="00000500000000000000" pitchFamily="2" charset="-34"/>
                <a:cs typeface="Kanit" panose="00000500000000000000" pitchFamily="2" charset="-34"/>
              </a:rPr>
              <a:t>1. </a:t>
            </a:r>
            <a:r>
              <a:rPr lang="th-TH" sz="2400" dirty="0">
                <a:latin typeface="Kanit" panose="00000500000000000000" pitchFamily="2" charset="-34"/>
                <a:cs typeface="Kanit" panose="00000500000000000000" pitchFamily="2" charset="-34"/>
              </a:rPr>
              <a:t>ปรับแก้โปรแกรมจากตัวอย่างก่อนหน้านี้เรื่อง </a:t>
            </a:r>
            <a:r>
              <a:rPr lang="en-US" sz="2400" b="1" dirty="0">
                <a:latin typeface="Kanit" panose="00000500000000000000" pitchFamily="2" charset="-34"/>
                <a:cs typeface="Kanit" panose="00000500000000000000" pitchFamily="2" charset="-34"/>
              </a:rPr>
              <a:t>DC Motor </a:t>
            </a:r>
            <a:r>
              <a:rPr lang="th-TH" sz="2400" dirty="0">
                <a:latin typeface="Kanit" panose="00000500000000000000" pitchFamily="2" charset="-34"/>
                <a:cs typeface="Kanit" panose="00000500000000000000" pitchFamily="2" charset="-34"/>
              </a:rPr>
              <a:t>ให้ทดลองเขียนโปรแกรมให้หุ่นยนต์สามารถเคลื่อนที่ได้ตามเงื่อนไขต่อไปนี้</a:t>
            </a:r>
          </a:p>
          <a:p>
            <a:endParaRPr lang="th-TH" sz="2400" dirty="0">
              <a:latin typeface="Kanit" panose="00000500000000000000" pitchFamily="2" charset="-34"/>
              <a:cs typeface="Kanit" panose="00000500000000000000" pitchFamily="2" charset="-34"/>
            </a:endParaRPr>
          </a:p>
          <a:p>
            <a:pPr marL="342900" indent="-342900">
              <a:buFontTx/>
              <a:buChar char="-"/>
            </a:pPr>
            <a:r>
              <a:rPr lang="th-TH" sz="2400" b="1" dirty="0">
                <a:solidFill>
                  <a:schemeClr val="accent2">
                    <a:lumMod val="50000"/>
                  </a:schemeClr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หุ่นยนต์ เคลื่อนที่ไปข้างหน้าในระยะเวลา </a:t>
            </a:r>
            <a:r>
              <a:rPr lang="en-US" sz="2400" b="1" dirty="0">
                <a:solidFill>
                  <a:schemeClr val="accent2">
                    <a:lumMod val="50000"/>
                  </a:schemeClr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3000ms</a:t>
            </a:r>
          </a:p>
          <a:p>
            <a:pPr marL="342900" indent="-342900">
              <a:buFontTx/>
              <a:buChar char="-"/>
            </a:pPr>
            <a:r>
              <a:rPr lang="th-TH" sz="2400" b="1" dirty="0">
                <a:solidFill>
                  <a:schemeClr val="accent2">
                    <a:lumMod val="50000"/>
                  </a:schemeClr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หุ่นยนต์ เคลื่อนที่ถอยหลังในระยะเวลา </a:t>
            </a:r>
            <a:r>
              <a:rPr lang="en-US" sz="2400" b="1" dirty="0">
                <a:solidFill>
                  <a:schemeClr val="accent2">
                    <a:lumMod val="50000"/>
                  </a:schemeClr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3000ms</a:t>
            </a:r>
          </a:p>
          <a:p>
            <a:pPr marL="342900" indent="-342900">
              <a:buFontTx/>
              <a:buChar char="-"/>
            </a:pPr>
            <a:r>
              <a:rPr lang="th-TH" sz="2400" b="1" dirty="0">
                <a:solidFill>
                  <a:schemeClr val="accent2">
                    <a:lumMod val="50000"/>
                  </a:schemeClr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หุ่นยนต์ เลี่ยวซ้ายในระยะเวลา </a:t>
            </a:r>
            <a:r>
              <a:rPr lang="en-US" sz="2400" b="1" dirty="0">
                <a:solidFill>
                  <a:schemeClr val="accent2">
                    <a:lumMod val="50000"/>
                  </a:schemeClr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500ms</a:t>
            </a:r>
          </a:p>
          <a:p>
            <a:pPr marL="342900" indent="-342900">
              <a:buFontTx/>
              <a:buChar char="-"/>
            </a:pPr>
            <a:r>
              <a:rPr lang="th-TH" sz="2400" b="1" dirty="0">
                <a:solidFill>
                  <a:schemeClr val="accent2">
                    <a:lumMod val="50000"/>
                  </a:schemeClr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หุ่นยนต์ เลี่ยวขวาในระยะเวลา </a:t>
            </a:r>
            <a:r>
              <a:rPr lang="en-US" sz="2400" b="1" dirty="0">
                <a:solidFill>
                  <a:schemeClr val="accent2">
                    <a:lumMod val="50000"/>
                  </a:schemeClr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500ms</a:t>
            </a:r>
          </a:p>
          <a:p>
            <a:pPr marL="342900" indent="-342900">
              <a:buFontTx/>
              <a:buChar char="-"/>
            </a:pPr>
            <a:r>
              <a:rPr lang="th-TH" sz="2400" b="1" dirty="0">
                <a:solidFill>
                  <a:schemeClr val="accent2">
                    <a:lumMod val="50000"/>
                  </a:schemeClr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หุ่นยนต์ หยุดเคลื่อนที่</a:t>
            </a:r>
            <a:endParaRPr lang="en-US" sz="2400" b="1" dirty="0">
              <a:solidFill>
                <a:schemeClr val="accent2">
                  <a:lumMod val="50000"/>
                </a:schemeClr>
              </a:solidFill>
              <a:latin typeface="Kanit" panose="00000500000000000000" pitchFamily="2" charset="-34"/>
              <a:cs typeface="Kanit" panose="00000500000000000000" pitchFamily="2" charset="-34"/>
            </a:endParaRPr>
          </a:p>
          <a:p>
            <a:pPr marL="342900" indent="-342900">
              <a:buFontTx/>
              <a:buChar char="-"/>
            </a:pPr>
            <a:endParaRPr lang="en-US" sz="2400" b="1" dirty="0">
              <a:latin typeface="Kanit" panose="00000500000000000000" pitchFamily="2" charset="-34"/>
              <a:cs typeface="Kanit" panose="00000500000000000000" pitchFamily="2" charset="-34"/>
            </a:endParaRPr>
          </a:p>
          <a:p>
            <a:pPr marL="342900" indent="-342900">
              <a:buFontTx/>
              <a:buChar char="-"/>
            </a:pPr>
            <a:endParaRPr lang="en-US" sz="2400" b="1" dirty="0">
              <a:latin typeface="Kanit" panose="00000500000000000000" pitchFamily="2" charset="-34"/>
              <a:cs typeface="Kanit" panose="00000500000000000000" pitchFamily="2" charset="-34"/>
            </a:endParaRPr>
          </a:p>
          <a:p>
            <a:pPr marL="342900" indent="-342900">
              <a:buFontTx/>
              <a:buChar char="-"/>
            </a:pPr>
            <a:endParaRPr lang="en-US" sz="2400" b="1" dirty="0">
              <a:latin typeface="Kanit" panose="00000500000000000000" pitchFamily="2" charset="-34"/>
              <a:cs typeface="Kanit" panose="00000500000000000000" pitchFamily="2" charset="-34"/>
            </a:endParaRPr>
          </a:p>
          <a:p>
            <a:pPr marL="342900" indent="-342900">
              <a:buFontTx/>
              <a:buChar char="-"/>
            </a:pPr>
            <a:endParaRPr lang="en-US" sz="2400" b="1" dirty="0"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590979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0" y="6498000"/>
            <a:ext cx="12192000" cy="360000"/>
            <a:chOff x="0" y="6498000"/>
            <a:chExt cx="12192000" cy="360000"/>
          </a:xfrm>
        </p:grpSpPr>
        <p:sp>
          <p:nvSpPr>
            <p:cNvPr id="6" name="Rectangle 5"/>
            <p:cNvSpPr/>
            <p:nvPr/>
          </p:nvSpPr>
          <p:spPr>
            <a:xfrm>
              <a:off x="0" y="6498000"/>
              <a:ext cx="7200000" cy="360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7" name="Rectangle 6"/>
            <p:cNvSpPr/>
            <p:nvPr/>
          </p:nvSpPr>
          <p:spPr>
            <a:xfrm>
              <a:off x="7200000" y="6498000"/>
              <a:ext cx="4992000" cy="36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  <p:grpSp>
        <p:nvGrpSpPr>
          <p:cNvPr id="8" name="Group 82"/>
          <p:cNvGrpSpPr/>
          <p:nvPr/>
        </p:nvGrpSpPr>
        <p:grpSpPr>
          <a:xfrm>
            <a:off x="0" y="6211275"/>
            <a:ext cx="12192000" cy="646725"/>
            <a:chOff x="0" y="6498000"/>
            <a:chExt cx="12192000" cy="360000"/>
          </a:xfrm>
        </p:grpSpPr>
        <p:sp>
          <p:nvSpPr>
            <p:cNvPr id="10" name="Rectangle 83"/>
            <p:cNvSpPr/>
            <p:nvPr/>
          </p:nvSpPr>
          <p:spPr>
            <a:xfrm>
              <a:off x="0" y="6498000"/>
              <a:ext cx="7200000" cy="360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>
                <a:latin typeface="Kanit Light" panose="00000400000000000000" pitchFamily="2" charset="-34"/>
                <a:cs typeface="Kanit Light" panose="00000400000000000000" pitchFamily="2" charset="-34"/>
              </a:endParaRPr>
            </a:p>
          </p:txBody>
        </p:sp>
        <p:sp>
          <p:nvSpPr>
            <p:cNvPr id="12" name="Rectangle 84"/>
            <p:cNvSpPr/>
            <p:nvPr/>
          </p:nvSpPr>
          <p:spPr>
            <a:xfrm>
              <a:off x="7200000" y="6498000"/>
              <a:ext cx="4992000" cy="360000"/>
            </a:xfrm>
            <a:prstGeom prst="rect">
              <a:avLst/>
            </a:prstGeom>
            <a:solidFill>
              <a:srgbClr val="FE7E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>
                <a:latin typeface="Kanit Light" panose="00000400000000000000" pitchFamily="2" charset="-34"/>
                <a:cs typeface="Kanit Light" panose="00000400000000000000" pitchFamily="2" charset="-34"/>
              </a:endParaRPr>
            </a:p>
          </p:txBody>
        </p: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8C247B4A-244B-4BF5-B69E-05EA9AE014A5}"/>
              </a:ext>
            </a:extLst>
          </p:cNvPr>
          <p:cNvSpPr txBox="1">
            <a:spLocks/>
          </p:cNvSpPr>
          <p:nvPr/>
        </p:nvSpPr>
        <p:spPr>
          <a:xfrm>
            <a:off x="141987" y="6146738"/>
            <a:ext cx="4758487" cy="8715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th-TH" sz="2400" b="1" dirty="0">
              <a:solidFill>
                <a:schemeClr val="bg1"/>
              </a:solidFill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CEDF8AB3-CD09-4D92-BBB2-F7EC508128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1986" y="6146737"/>
            <a:ext cx="6762153" cy="871537"/>
          </a:xfrm>
        </p:spPr>
        <p:txBody>
          <a:bodyPr anchor="ctr">
            <a:normAutofit/>
          </a:bodyPr>
          <a:lstStyle/>
          <a:p>
            <a:pPr algn="l"/>
            <a:r>
              <a:rPr lang="en-US" sz="2400" b="1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KB-IDE + MR32-BOT</a:t>
            </a:r>
            <a:endParaRPr lang="th-TH" sz="2400" b="1" dirty="0">
              <a:solidFill>
                <a:schemeClr val="bg1"/>
              </a:solidFill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C2F8BCFB-9CF5-4221-B642-09464AEA7E4C}"/>
              </a:ext>
            </a:extLst>
          </p:cNvPr>
          <p:cNvSpPr/>
          <p:nvPr/>
        </p:nvSpPr>
        <p:spPr>
          <a:xfrm>
            <a:off x="141986" y="140517"/>
            <a:ext cx="6906884" cy="516431"/>
          </a:xfrm>
          <a:prstGeom prst="roundRect">
            <a:avLst/>
          </a:prstGeom>
          <a:solidFill>
            <a:srgbClr val="FE7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h-TH" sz="3200" b="1" dirty="0">
                <a:latin typeface="Kanit" panose="00000500000000000000" pitchFamily="2" charset="-34"/>
                <a:cs typeface="Kanit" panose="00000500000000000000" pitchFamily="2" charset="-34"/>
              </a:rPr>
              <a:t>เริ่มเขียนโปรแกรมบอร์ด </a:t>
            </a:r>
            <a:r>
              <a:rPr lang="en-US" sz="3200" b="1" dirty="0">
                <a:latin typeface="Kanit" panose="00000500000000000000" pitchFamily="2" charset="-34"/>
                <a:cs typeface="Kanit" panose="00000500000000000000" pitchFamily="2" charset="-34"/>
              </a:rPr>
              <a:t>MR32-BOT</a:t>
            </a:r>
            <a:endParaRPr lang="th-TH" sz="3200" b="1" dirty="0"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pic>
        <p:nvPicPr>
          <p:cNvPr id="13" name="รูปภาพ 15">
            <a:extLst>
              <a:ext uri="{FF2B5EF4-FFF2-40B4-BE49-F238E27FC236}">
                <a16:creationId xmlns:a16="http://schemas.microsoft.com/office/drawing/2014/main" id="{13D64D1D-F2C3-4B11-8ECF-8A957C0ABE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1780" y="6251543"/>
            <a:ext cx="606457" cy="60645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26E3A5C-D1EA-407A-B8CF-D846FB83A889}"/>
              </a:ext>
            </a:extLst>
          </p:cNvPr>
          <p:cNvSpPr txBox="1"/>
          <p:nvPr/>
        </p:nvSpPr>
        <p:spPr>
          <a:xfrm>
            <a:off x="11044964" y="6337010"/>
            <a:ext cx="11326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MTB</a:t>
            </a:r>
            <a:endParaRPr lang="th-TH" sz="32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BE283E6-B00B-478F-8B12-F6195F773C2A}"/>
              </a:ext>
            </a:extLst>
          </p:cNvPr>
          <p:cNvSpPr txBox="1"/>
          <p:nvPr/>
        </p:nvSpPr>
        <p:spPr>
          <a:xfrm>
            <a:off x="11067672" y="6229288"/>
            <a:ext cx="113269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MICROTECHBEING</a:t>
            </a:r>
            <a:endParaRPr lang="th-TH" sz="8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7A98CFD-BCFE-41FC-9909-C505988202D4}"/>
              </a:ext>
            </a:extLst>
          </p:cNvPr>
          <p:cNvSpPr txBox="1"/>
          <p:nvPr/>
        </p:nvSpPr>
        <p:spPr>
          <a:xfrm>
            <a:off x="7191637" y="6206058"/>
            <a:ext cx="113269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POWERED by</a:t>
            </a:r>
            <a:endParaRPr lang="th-TH" sz="900" b="1" dirty="0">
              <a:solidFill>
                <a:schemeClr val="bg1"/>
              </a:solidFill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AF9325D6-F506-4DAD-835A-E0DBA049C74C}"/>
              </a:ext>
            </a:extLst>
          </p:cNvPr>
          <p:cNvSpPr/>
          <p:nvPr/>
        </p:nvSpPr>
        <p:spPr>
          <a:xfrm>
            <a:off x="7105169" y="140517"/>
            <a:ext cx="4944845" cy="516431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b="1" dirty="0">
                <a:latin typeface="Kanit" panose="00000500000000000000" pitchFamily="2" charset="-34"/>
                <a:cs typeface="Kanit" panose="00000500000000000000" pitchFamily="2" charset="-34"/>
              </a:rPr>
              <a:t>DC motor </a:t>
            </a:r>
            <a:r>
              <a:rPr lang="en-US" sz="2400" b="1" dirty="0">
                <a:latin typeface="Kanit" panose="00000500000000000000" pitchFamily="2" charset="-34"/>
                <a:cs typeface="Kanit" panose="00000500000000000000" pitchFamily="2" charset="-34"/>
              </a:rPr>
              <a:t>(PWM)</a:t>
            </a:r>
            <a:endParaRPr lang="th-TH" sz="3200" b="1" dirty="0"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BB85E535-0B81-49AF-9894-B2FE254D8DF0}"/>
              </a:ext>
            </a:extLst>
          </p:cNvPr>
          <p:cNvSpPr/>
          <p:nvPr/>
        </p:nvSpPr>
        <p:spPr>
          <a:xfrm>
            <a:off x="10690594" y="1683662"/>
            <a:ext cx="898726" cy="516431"/>
          </a:xfrm>
          <a:prstGeom prst="roundRect">
            <a:avLst>
              <a:gd name="adj" fmla="val 9585"/>
            </a:avLst>
          </a:prstGeom>
          <a:solidFill>
            <a:srgbClr val="D600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Kanit" panose="00000500000000000000" pitchFamily="2" charset="-34"/>
                <a:cs typeface="Kanit" panose="00000500000000000000" pitchFamily="2" charset="-34"/>
              </a:rPr>
              <a:t>DC</a:t>
            </a:r>
          </a:p>
          <a:p>
            <a:pPr algn="ctr"/>
            <a:r>
              <a:rPr lang="en-US" sz="1200" b="1" dirty="0">
                <a:latin typeface="Kanit" panose="00000500000000000000" pitchFamily="2" charset="-34"/>
                <a:cs typeface="Kanit" panose="00000500000000000000" pitchFamily="2" charset="-34"/>
              </a:rPr>
              <a:t>MOTOR1</a:t>
            </a:r>
            <a:endParaRPr lang="th-TH" sz="1200" b="1" dirty="0"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379F50C1-5C2A-499A-A6BB-79FAC1685D86}"/>
              </a:ext>
            </a:extLst>
          </p:cNvPr>
          <p:cNvSpPr/>
          <p:nvPr/>
        </p:nvSpPr>
        <p:spPr>
          <a:xfrm rot="16200000">
            <a:off x="10535488" y="2427207"/>
            <a:ext cx="575540" cy="227847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Kanit" panose="00000500000000000000" pitchFamily="2" charset="-34"/>
                <a:cs typeface="Kanit" panose="00000500000000000000" pitchFamily="2" charset="-34"/>
              </a:rPr>
              <a:t>A</a:t>
            </a:r>
            <a:endParaRPr lang="th-TH" sz="1200" b="1" dirty="0"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3A6412A5-31D6-4EAC-A3C4-ECB166E7D2F6}"/>
              </a:ext>
            </a:extLst>
          </p:cNvPr>
          <p:cNvSpPr/>
          <p:nvPr/>
        </p:nvSpPr>
        <p:spPr>
          <a:xfrm rot="16200000">
            <a:off x="11188348" y="2422646"/>
            <a:ext cx="580852" cy="227847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Kanit" panose="00000500000000000000" pitchFamily="2" charset="-34"/>
                <a:cs typeface="Kanit" panose="00000500000000000000" pitchFamily="2" charset="-34"/>
              </a:rPr>
              <a:t>PWM</a:t>
            </a:r>
            <a:endParaRPr lang="th-TH" sz="1200" b="1" dirty="0"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E5CDDFAD-34B5-426B-98EA-2B22954FDCE5}"/>
              </a:ext>
            </a:extLst>
          </p:cNvPr>
          <p:cNvSpPr/>
          <p:nvPr/>
        </p:nvSpPr>
        <p:spPr>
          <a:xfrm rot="16200000">
            <a:off x="10853943" y="2429865"/>
            <a:ext cx="580854" cy="227847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Kanit" panose="00000500000000000000" pitchFamily="2" charset="-34"/>
                <a:cs typeface="Kanit" panose="00000500000000000000" pitchFamily="2" charset="-34"/>
              </a:rPr>
              <a:t>B</a:t>
            </a:r>
            <a:endParaRPr lang="th-TH" sz="1200" b="1" dirty="0"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7D8DD6C5-A6ED-4759-80F1-CE214C37357F}"/>
              </a:ext>
            </a:extLst>
          </p:cNvPr>
          <p:cNvSpPr/>
          <p:nvPr/>
        </p:nvSpPr>
        <p:spPr>
          <a:xfrm rot="16200000">
            <a:off x="10467901" y="3145281"/>
            <a:ext cx="713392" cy="227847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Kanit" panose="00000500000000000000" pitchFamily="2" charset="-34"/>
                <a:cs typeface="Kanit" panose="00000500000000000000" pitchFamily="2" charset="-34"/>
              </a:rPr>
              <a:t>GPIO25</a:t>
            </a:r>
            <a:endParaRPr lang="th-TH" sz="1200" b="1" dirty="0"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C8394316-7AF8-4F31-84DA-FFD2EA2DB160}"/>
              </a:ext>
            </a:extLst>
          </p:cNvPr>
          <p:cNvSpPr/>
          <p:nvPr/>
        </p:nvSpPr>
        <p:spPr>
          <a:xfrm rot="16200000">
            <a:off x="11120091" y="3141389"/>
            <a:ext cx="718705" cy="226509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Kanit" panose="00000500000000000000" pitchFamily="2" charset="-34"/>
                <a:cs typeface="Kanit" panose="00000500000000000000" pitchFamily="2" charset="-34"/>
              </a:rPr>
              <a:t>GPIO27</a:t>
            </a:r>
            <a:endParaRPr lang="th-TH" sz="1200" b="1" dirty="0"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DF65D1FC-22E1-465B-8E0F-49DE0E754798}"/>
              </a:ext>
            </a:extLst>
          </p:cNvPr>
          <p:cNvSpPr/>
          <p:nvPr/>
        </p:nvSpPr>
        <p:spPr>
          <a:xfrm rot="16200000">
            <a:off x="10785686" y="3147270"/>
            <a:ext cx="718707" cy="229185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Kanit" panose="00000500000000000000" pitchFamily="2" charset="-34"/>
                <a:cs typeface="Kanit" panose="00000500000000000000" pitchFamily="2" charset="-34"/>
              </a:rPr>
              <a:t>GPIO26</a:t>
            </a:r>
            <a:endParaRPr lang="th-TH" sz="1200" b="1" dirty="0"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F1EB43E1-D11A-48CC-85A0-9ECDEA0EA3AB}"/>
              </a:ext>
            </a:extLst>
          </p:cNvPr>
          <p:cNvSpPr/>
          <p:nvPr/>
        </p:nvSpPr>
        <p:spPr>
          <a:xfrm>
            <a:off x="10689429" y="1034513"/>
            <a:ext cx="898726" cy="516431"/>
          </a:xfrm>
          <a:prstGeom prst="roundRect">
            <a:avLst>
              <a:gd name="adj" fmla="val 9585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Kanit" panose="00000500000000000000" pitchFamily="2" charset="-34"/>
                <a:cs typeface="Kanit" panose="00000500000000000000" pitchFamily="2" charset="-34"/>
              </a:rPr>
              <a:t>NOTE !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B6758CE1-1A96-4ED3-9E2F-1A891CCB7D6B}"/>
              </a:ext>
            </a:extLst>
          </p:cNvPr>
          <p:cNvSpPr/>
          <p:nvPr/>
        </p:nvSpPr>
        <p:spPr>
          <a:xfrm>
            <a:off x="10709334" y="3860453"/>
            <a:ext cx="898726" cy="516431"/>
          </a:xfrm>
          <a:prstGeom prst="roundRect">
            <a:avLst>
              <a:gd name="adj" fmla="val 9585"/>
            </a:avLst>
          </a:prstGeom>
          <a:solidFill>
            <a:srgbClr val="D600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Kanit" panose="00000500000000000000" pitchFamily="2" charset="-34"/>
                <a:cs typeface="Kanit" panose="00000500000000000000" pitchFamily="2" charset="-34"/>
              </a:rPr>
              <a:t>DC</a:t>
            </a:r>
          </a:p>
          <a:p>
            <a:pPr algn="ctr"/>
            <a:r>
              <a:rPr lang="en-US" sz="1200" b="1" dirty="0">
                <a:latin typeface="Kanit" panose="00000500000000000000" pitchFamily="2" charset="-34"/>
                <a:cs typeface="Kanit" panose="00000500000000000000" pitchFamily="2" charset="-34"/>
              </a:rPr>
              <a:t>MOTOR1</a:t>
            </a:r>
            <a:endParaRPr lang="th-TH" sz="1200" b="1" dirty="0"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39B8CC8C-28CB-4A14-AD3B-DFA195213867}"/>
              </a:ext>
            </a:extLst>
          </p:cNvPr>
          <p:cNvSpPr/>
          <p:nvPr/>
        </p:nvSpPr>
        <p:spPr>
          <a:xfrm rot="16200000">
            <a:off x="10554228" y="4603998"/>
            <a:ext cx="575540" cy="227847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Kanit" panose="00000500000000000000" pitchFamily="2" charset="-34"/>
                <a:cs typeface="Kanit" panose="00000500000000000000" pitchFamily="2" charset="-34"/>
              </a:rPr>
              <a:t>A</a:t>
            </a:r>
            <a:endParaRPr lang="th-TH" sz="1200" b="1" dirty="0"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8BD4C788-300D-4CB0-A32C-3DD33681322F}"/>
              </a:ext>
            </a:extLst>
          </p:cNvPr>
          <p:cNvSpPr/>
          <p:nvPr/>
        </p:nvSpPr>
        <p:spPr>
          <a:xfrm rot="16200000">
            <a:off x="11207088" y="4599437"/>
            <a:ext cx="580852" cy="227847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Kanit" panose="00000500000000000000" pitchFamily="2" charset="-34"/>
                <a:cs typeface="Kanit" panose="00000500000000000000" pitchFamily="2" charset="-34"/>
              </a:rPr>
              <a:t>PWM</a:t>
            </a:r>
            <a:endParaRPr lang="th-TH" sz="1200" b="1" dirty="0"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CDF00ECD-7741-44E3-B3EF-E99B6CEC019D}"/>
              </a:ext>
            </a:extLst>
          </p:cNvPr>
          <p:cNvSpPr/>
          <p:nvPr/>
        </p:nvSpPr>
        <p:spPr>
          <a:xfrm rot="16200000">
            <a:off x="10872683" y="4606656"/>
            <a:ext cx="580854" cy="227847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Kanit" panose="00000500000000000000" pitchFamily="2" charset="-34"/>
                <a:cs typeface="Kanit" panose="00000500000000000000" pitchFamily="2" charset="-34"/>
              </a:rPr>
              <a:t>B</a:t>
            </a:r>
            <a:endParaRPr lang="th-TH" sz="1200" b="1" dirty="0"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BC318E08-600C-44FE-AC20-A810B50BC81B}"/>
              </a:ext>
            </a:extLst>
          </p:cNvPr>
          <p:cNvSpPr/>
          <p:nvPr/>
        </p:nvSpPr>
        <p:spPr>
          <a:xfrm rot="16200000">
            <a:off x="10486641" y="5322072"/>
            <a:ext cx="713392" cy="227847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Kanit" panose="00000500000000000000" pitchFamily="2" charset="-34"/>
                <a:cs typeface="Kanit" panose="00000500000000000000" pitchFamily="2" charset="-34"/>
              </a:rPr>
              <a:t>GPIO18</a:t>
            </a:r>
            <a:endParaRPr lang="th-TH" sz="1200" b="1" dirty="0"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8C198659-A4F1-4D7E-8933-04BB903DECA7}"/>
              </a:ext>
            </a:extLst>
          </p:cNvPr>
          <p:cNvSpPr/>
          <p:nvPr/>
        </p:nvSpPr>
        <p:spPr>
          <a:xfrm rot="16200000">
            <a:off x="11138831" y="5318180"/>
            <a:ext cx="718705" cy="226509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Kanit" panose="00000500000000000000" pitchFamily="2" charset="-34"/>
                <a:cs typeface="Kanit" panose="00000500000000000000" pitchFamily="2" charset="-34"/>
              </a:rPr>
              <a:t>GPIO23</a:t>
            </a:r>
            <a:endParaRPr lang="th-TH" sz="1200" b="1" dirty="0"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A1884F0C-A2BB-40C5-A532-38E625C3B86F}"/>
              </a:ext>
            </a:extLst>
          </p:cNvPr>
          <p:cNvSpPr/>
          <p:nvPr/>
        </p:nvSpPr>
        <p:spPr>
          <a:xfrm rot="16200000">
            <a:off x="10804426" y="5324061"/>
            <a:ext cx="718707" cy="229185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Kanit" panose="00000500000000000000" pitchFamily="2" charset="-34"/>
                <a:cs typeface="Kanit" panose="00000500000000000000" pitchFamily="2" charset="-34"/>
              </a:rPr>
              <a:t>GPIO19</a:t>
            </a:r>
            <a:endParaRPr lang="th-TH" sz="1200" b="1" dirty="0"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4386FFCE-4376-412F-8CFC-CB142D313E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038" y="769788"/>
            <a:ext cx="8488900" cy="5292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949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0" y="6498000"/>
            <a:ext cx="12192000" cy="360000"/>
            <a:chOff x="0" y="6498000"/>
            <a:chExt cx="12192000" cy="360000"/>
          </a:xfrm>
        </p:grpSpPr>
        <p:sp>
          <p:nvSpPr>
            <p:cNvPr id="6" name="Rectangle 5"/>
            <p:cNvSpPr/>
            <p:nvPr/>
          </p:nvSpPr>
          <p:spPr>
            <a:xfrm>
              <a:off x="0" y="6498000"/>
              <a:ext cx="7200000" cy="360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7" name="Rectangle 6"/>
            <p:cNvSpPr/>
            <p:nvPr/>
          </p:nvSpPr>
          <p:spPr>
            <a:xfrm>
              <a:off x="7200000" y="6498000"/>
              <a:ext cx="4992000" cy="36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  <p:grpSp>
        <p:nvGrpSpPr>
          <p:cNvPr id="8" name="Group 82"/>
          <p:cNvGrpSpPr/>
          <p:nvPr/>
        </p:nvGrpSpPr>
        <p:grpSpPr>
          <a:xfrm>
            <a:off x="0" y="6211275"/>
            <a:ext cx="12192000" cy="646725"/>
            <a:chOff x="0" y="6498000"/>
            <a:chExt cx="12192000" cy="360000"/>
          </a:xfrm>
        </p:grpSpPr>
        <p:sp>
          <p:nvSpPr>
            <p:cNvPr id="10" name="Rectangle 83"/>
            <p:cNvSpPr/>
            <p:nvPr/>
          </p:nvSpPr>
          <p:spPr>
            <a:xfrm>
              <a:off x="0" y="6498000"/>
              <a:ext cx="7200000" cy="360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>
                <a:latin typeface="Kanit Light" panose="00000400000000000000" pitchFamily="2" charset="-34"/>
                <a:cs typeface="Kanit Light" panose="00000400000000000000" pitchFamily="2" charset="-34"/>
              </a:endParaRPr>
            </a:p>
          </p:txBody>
        </p:sp>
        <p:sp>
          <p:nvSpPr>
            <p:cNvPr id="12" name="Rectangle 84"/>
            <p:cNvSpPr/>
            <p:nvPr/>
          </p:nvSpPr>
          <p:spPr>
            <a:xfrm>
              <a:off x="7200000" y="6498000"/>
              <a:ext cx="4992000" cy="360000"/>
            </a:xfrm>
            <a:prstGeom prst="rect">
              <a:avLst/>
            </a:prstGeom>
            <a:solidFill>
              <a:srgbClr val="FE7E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>
                <a:latin typeface="Kanit Light" panose="00000400000000000000" pitchFamily="2" charset="-34"/>
                <a:cs typeface="Kanit Light" panose="00000400000000000000" pitchFamily="2" charset="-34"/>
              </a:endParaRPr>
            </a:p>
          </p:txBody>
        </p: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8C247B4A-244B-4BF5-B69E-05EA9AE014A5}"/>
              </a:ext>
            </a:extLst>
          </p:cNvPr>
          <p:cNvSpPr txBox="1">
            <a:spLocks/>
          </p:cNvSpPr>
          <p:nvPr/>
        </p:nvSpPr>
        <p:spPr>
          <a:xfrm>
            <a:off x="141987" y="6146738"/>
            <a:ext cx="4758487" cy="8715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th-TH" sz="2400" b="1" dirty="0">
              <a:solidFill>
                <a:schemeClr val="bg1"/>
              </a:solidFill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CEDF8AB3-CD09-4D92-BBB2-F7EC508128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1986" y="6146737"/>
            <a:ext cx="6762153" cy="871537"/>
          </a:xfrm>
        </p:spPr>
        <p:txBody>
          <a:bodyPr anchor="ctr">
            <a:normAutofit/>
          </a:bodyPr>
          <a:lstStyle/>
          <a:p>
            <a:pPr algn="l"/>
            <a:r>
              <a:rPr lang="en-US" sz="2400" b="1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KB-IDE + MR32-BOT</a:t>
            </a:r>
            <a:endParaRPr lang="th-TH" sz="2400" b="1" dirty="0">
              <a:solidFill>
                <a:schemeClr val="bg1"/>
              </a:solidFill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C2F8BCFB-9CF5-4221-B642-09464AEA7E4C}"/>
              </a:ext>
            </a:extLst>
          </p:cNvPr>
          <p:cNvSpPr/>
          <p:nvPr/>
        </p:nvSpPr>
        <p:spPr>
          <a:xfrm>
            <a:off x="141986" y="140517"/>
            <a:ext cx="6906884" cy="516431"/>
          </a:xfrm>
          <a:prstGeom prst="roundRect">
            <a:avLst/>
          </a:prstGeom>
          <a:solidFill>
            <a:srgbClr val="FE7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h-TH" sz="3200" b="1" dirty="0">
                <a:latin typeface="Kanit" panose="00000500000000000000" pitchFamily="2" charset="-34"/>
                <a:cs typeface="Kanit" panose="00000500000000000000" pitchFamily="2" charset="-34"/>
              </a:rPr>
              <a:t>เริ่มเขียนโปรแกรมบอร์ด </a:t>
            </a:r>
            <a:r>
              <a:rPr lang="en-US" sz="3200" b="1" dirty="0">
                <a:latin typeface="Kanit" panose="00000500000000000000" pitchFamily="2" charset="-34"/>
                <a:cs typeface="Kanit" panose="00000500000000000000" pitchFamily="2" charset="-34"/>
              </a:rPr>
              <a:t>MR32-BOT</a:t>
            </a:r>
            <a:endParaRPr lang="th-TH" sz="3200" b="1" dirty="0"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pic>
        <p:nvPicPr>
          <p:cNvPr id="13" name="รูปภาพ 15">
            <a:extLst>
              <a:ext uri="{FF2B5EF4-FFF2-40B4-BE49-F238E27FC236}">
                <a16:creationId xmlns:a16="http://schemas.microsoft.com/office/drawing/2014/main" id="{13D64D1D-F2C3-4B11-8ECF-8A957C0ABE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1780" y="6251543"/>
            <a:ext cx="606457" cy="60645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26E3A5C-D1EA-407A-B8CF-D846FB83A889}"/>
              </a:ext>
            </a:extLst>
          </p:cNvPr>
          <p:cNvSpPr txBox="1"/>
          <p:nvPr/>
        </p:nvSpPr>
        <p:spPr>
          <a:xfrm>
            <a:off x="11044964" y="6337010"/>
            <a:ext cx="11326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MTB</a:t>
            </a:r>
            <a:endParaRPr lang="th-TH" sz="32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BE283E6-B00B-478F-8B12-F6195F773C2A}"/>
              </a:ext>
            </a:extLst>
          </p:cNvPr>
          <p:cNvSpPr txBox="1"/>
          <p:nvPr/>
        </p:nvSpPr>
        <p:spPr>
          <a:xfrm>
            <a:off x="11067672" y="6229288"/>
            <a:ext cx="113269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MICROTECHBEING</a:t>
            </a:r>
            <a:endParaRPr lang="th-TH" sz="8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7A98CFD-BCFE-41FC-9909-C505988202D4}"/>
              </a:ext>
            </a:extLst>
          </p:cNvPr>
          <p:cNvSpPr txBox="1"/>
          <p:nvPr/>
        </p:nvSpPr>
        <p:spPr>
          <a:xfrm>
            <a:off x="7191637" y="6206058"/>
            <a:ext cx="113269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POWERED by</a:t>
            </a:r>
            <a:endParaRPr lang="th-TH" sz="900" b="1" dirty="0">
              <a:solidFill>
                <a:schemeClr val="bg1"/>
              </a:solidFill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AF9325D6-F506-4DAD-835A-E0DBA049C74C}"/>
              </a:ext>
            </a:extLst>
          </p:cNvPr>
          <p:cNvSpPr/>
          <p:nvPr/>
        </p:nvSpPr>
        <p:spPr>
          <a:xfrm>
            <a:off x="7105169" y="140517"/>
            <a:ext cx="4944845" cy="516431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b="1" dirty="0">
                <a:latin typeface="Kanit" panose="00000500000000000000" pitchFamily="2" charset="-34"/>
                <a:cs typeface="Kanit" panose="00000500000000000000" pitchFamily="2" charset="-34"/>
              </a:rPr>
              <a:t>RC Servo motor</a:t>
            </a:r>
            <a:endParaRPr lang="th-TH" sz="3200" b="1" dirty="0"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676003D-7A0F-4372-AF44-F6EC457754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703" y="755386"/>
            <a:ext cx="10534835" cy="5347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792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0" y="6498000"/>
            <a:ext cx="12192000" cy="360000"/>
            <a:chOff x="0" y="6498000"/>
            <a:chExt cx="12192000" cy="360000"/>
          </a:xfrm>
        </p:grpSpPr>
        <p:sp>
          <p:nvSpPr>
            <p:cNvPr id="6" name="Rectangle 5"/>
            <p:cNvSpPr/>
            <p:nvPr/>
          </p:nvSpPr>
          <p:spPr>
            <a:xfrm>
              <a:off x="0" y="6498000"/>
              <a:ext cx="7200000" cy="360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7" name="Rectangle 6"/>
            <p:cNvSpPr/>
            <p:nvPr/>
          </p:nvSpPr>
          <p:spPr>
            <a:xfrm>
              <a:off x="7200000" y="6498000"/>
              <a:ext cx="4992000" cy="36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  <p:grpSp>
        <p:nvGrpSpPr>
          <p:cNvPr id="8" name="Group 82"/>
          <p:cNvGrpSpPr/>
          <p:nvPr/>
        </p:nvGrpSpPr>
        <p:grpSpPr>
          <a:xfrm>
            <a:off x="0" y="6211275"/>
            <a:ext cx="12192000" cy="646725"/>
            <a:chOff x="0" y="6498000"/>
            <a:chExt cx="12192000" cy="360000"/>
          </a:xfrm>
        </p:grpSpPr>
        <p:sp>
          <p:nvSpPr>
            <p:cNvPr id="10" name="Rectangle 83"/>
            <p:cNvSpPr/>
            <p:nvPr/>
          </p:nvSpPr>
          <p:spPr>
            <a:xfrm>
              <a:off x="0" y="6498000"/>
              <a:ext cx="7200000" cy="360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>
                <a:latin typeface="Kanit Light" panose="00000400000000000000" pitchFamily="2" charset="-34"/>
                <a:cs typeface="Kanit Light" panose="00000400000000000000" pitchFamily="2" charset="-34"/>
              </a:endParaRPr>
            </a:p>
          </p:txBody>
        </p:sp>
        <p:sp>
          <p:nvSpPr>
            <p:cNvPr id="12" name="Rectangle 84"/>
            <p:cNvSpPr/>
            <p:nvPr/>
          </p:nvSpPr>
          <p:spPr>
            <a:xfrm>
              <a:off x="7200000" y="6498000"/>
              <a:ext cx="4992000" cy="360000"/>
            </a:xfrm>
            <a:prstGeom prst="rect">
              <a:avLst/>
            </a:prstGeom>
            <a:solidFill>
              <a:srgbClr val="FE7E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>
                <a:latin typeface="Kanit Light" panose="00000400000000000000" pitchFamily="2" charset="-34"/>
                <a:cs typeface="Kanit Light" panose="00000400000000000000" pitchFamily="2" charset="-34"/>
              </a:endParaRPr>
            </a:p>
          </p:txBody>
        </p: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8C247B4A-244B-4BF5-B69E-05EA9AE014A5}"/>
              </a:ext>
            </a:extLst>
          </p:cNvPr>
          <p:cNvSpPr txBox="1">
            <a:spLocks/>
          </p:cNvSpPr>
          <p:nvPr/>
        </p:nvSpPr>
        <p:spPr>
          <a:xfrm>
            <a:off x="141987" y="6146738"/>
            <a:ext cx="4758487" cy="8715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th-TH" sz="2400" b="1" dirty="0">
              <a:solidFill>
                <a:schemeClr val="bg1"/>
              </a:solidFill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CEDF8AB3-CD09-4D92-BBB2-F7EC508128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1986" y="6146737"/>
            <a:ext cx="6762153" cy="871537"/>
          </a:xfrm>
        </p:spPr>
        <p:txBody>
          <a:bodyPr anchor="ctr">
            <a:normAutofit/>
          </a:bodyPr>
          <a:lstStyle/>
          <a:p>
            <a:pPr algn="l"/>
            <a:r>
              <a:rPr lang="en-US" sz="2400" b="1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KB-IDE + MR32-BOT</a:t>
            </a:r>
            <a:endParaRPr lang="th-TH" sz="2400" b="1" dirty="0">
              <a:solidFill>
                <a:schemeClr val="bg1"/>
              </a:solidFill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C2F8BCFB-9CF5-4221-B642-09464AEA7E4C}"/>
              </a:ext>
            </a:extLst>
          </p:cNvPr>
          <p:cNvSpPr/>
          <p:nvPr/>
        </p:nvSpPr>
        <p:spPr>
          <a:xfrm>
            <a:off x="141986" y="140517"/>
            <a:ext cx="6906884" cy="516431"/>
          </a:xfrm>
          <a:prstGeom prst="roundRect">
            <a:avLst/>
          </a:prstGeom>
          <a:solidFill>
            <a:srgbClr val="FE7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h-TH" sz="3200" b="1" dirty="0">
                <a:latin typeface="Kanit" panose="00000500000000000000" pitchFamily="2" charset="-34"/>
                <a:cs typeface="Kanit" panose="00000500000000000000" pitchFamily="2" charset="-34"/>
              </a:rPr>
              <a:t>เริ่มเขียนโปรแกรมบอร์ด </a:t>
            </a:r>
            <a:r>
              <a:rPr lang="en-US" sz="3200" b="1" dirty="0">
                <a:latin typeface="Kanit" panose="00000500000000000000" pitchFamily="2" charset="-34"/>
                <a:cs typeface="Kanit" panose="00000500000000000000" pitchFamily="2" charset="-34"/>
              </a:rPr>
              <a:t>MR32-BOT</a:t>
            </a:r>
            <a:endParaRPr lang="th-TH" sz="3200" b="1" dirty="0"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pic>
        <p:nvPicPr>
          <p:cNvPr id="13" name="รูปภาพ 15">
            <a:extLst>
              <a:ext uri="{FF2B5EF4-FFF2-40B4-BE49-F238E27FC236}">
                <a16:creationId xmlns:a16="http://schemas.microsoft.com/office/drawing/2014/main" id="{13D64D1D-F2C3-4B11-8ECF-8A957C0ABE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1780" y="6251543"/>
            <a:ext cx="606457" cy="60645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26E3A5C-D1EA-407A-B8CF-D846FB83A889}"/>
              </a:ext>
            </a:extLst>
          </p:cNvPr>
          <p:cNvSpPr txBox="1"/>
          <p:nvPr/>
        </p:nvSpPr>
        <p:spPr>
          <a:xfrm>
            <a:off x="11044964" y="6337010"/>
            <a:ext cx="11326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MTB</a:t>
            </a:r>
            <a:endParaRPr lang="th-TH" sz="32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BE283E6-B00B-478F-8B12-F6195F773C2A}"/>
              </a:ext>
            </a:extLst>
          </p:cNvPr>
          <p:cNvSpPr txBox="1"/>
          <p:nvPr/>
        </p:nvSpPr>
        <p:spPr>
          <a:xfrm>
            <a:off x="11067672" y="6229288"/>
            <a:ext cx="113269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MICROTECHBEING</a:t>
            </a:r>
            <a:endParaRPr lang="th-TH" sz="8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7A98CFD-BCFE-41FC-9909-C505988202D4}"/>
              </a:ext>
            </a:extLst>
          </p:cNvPr>
          <p:cNvSpPr txBox="1"/>
          <p:nvPr/>
        </p:nvSpPr>
        <p:spPr>
          <a:xfrm>
            <a:off x="7191637" y="6206058"/>
            <a:ext cx="113269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POWERED by</a:t>
            </a:r>
            <a:endParaRPr lang="th-TH" sz="900" b="1" dirty="0">
              <a:solidFill>
                <a:schemeClr val="bg1"/>
              </a:solidFill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AF9325D6-F506-4DAD-835A-E0DBA049C74C}"/>
              </a:ext>
            </a:extLst>
          </p:cNvPr>
          <p:cNvSpPr/>
          <p:nvPr/>
        </p:nvSpPr>
        <p:spPr>
          <a:xfrm>
            <a:off x="7105169" y="140517"/>
            <a:ext cx="4944845" cy="516431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b="1" dirty="0">
                <a:latin typeface="Kanit" panose="00000500000000000000" pitchFamily="2" charset="-34"/>
                <a:cs typeface="Kanit" panose="00000500000000000000" pitchFamily="2" charset="-34"/>
              </a:rPr>
              <a:t>Button read serial</a:t>
            </a:r>
            <a:endParaRPr lang="th-TH" sz="3200" b="1" dirty="0"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25F749DA-6D36-4502-B983-E76179ABE4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324" y="805917"/>
            <a:ext cx="10267351" cy="5263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244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7D764C8F-ABAD-4530-AA93-D6CAB32042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00" y="764670"/>
            <a:ext cx="10871200" cy="5601528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0" y="6498000"/>
            <a:ext cx="12192000" cy="360000"/>
            <a:chOff x="0" y="6498000"/>
            <a:chExt cx="12192000" cy="360000"/>
          </a:xfrm>
        </p:grpSpPr>
        <p:sp>
          <p:nvSpPr>
            <p:cNvPr id="6" name="Rectangle 5"/>
            <p:cNvSpPr/>
            <p:nvPr/>
          </p:nvSpPr>
          <p:spPr>
            <a:xfrm>
              <a:off x="0" y="6498000"/>
              <a:ext cx="7200000" cy="360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7" name="Rectangle 6"/>
            <p:cNvSpPr/>
            <p:nvPr/>
          </p:nvSpPr>
          <p:spPr>
            <a:xfrm>
              <a:off x="7200000" y="6498000"/>
              <a:ext cx="4992000" cy="36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  <p:grpSp>
        <p:nvGrpSpPr>
          <p:cNvPr id="8" name="Group 82"/>
          <p:cNvGrpSpPr/>
          <p:nvPr/>
        </p:nvGrpSpPr>
        <p:grpSpPr>
          <a:xfrm>
            <a:off x="0" y="6211275"/>
            <a:ext cx="12192000" cy="646725"/>
            <a:chOff x="0" y="6498000"/>
            <a:chExt cx="12192000" cy="360000"/>
          </a:xfrm>
        </p:grpSpPr>
        <p:sp>
          <p:nvSpPr>
            <p:cNvPr id="10" name="Rectangle 83"/>
            <p:cNvSpPr/>
            <p:nvPr/>
          </p:nvSpPr>
          <p:spPr>
            <a:xfrm>
              <a:off x="0" y="6498000"/>
              <a:ext cx="7200000" cy="360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>
                <a:latin typeface="Kanit Light" panose="00000400000000000000" pitchFamily="2" charset="-34"/>
                <a:cs typeface="Kanit Light" panose="00000400000000000000" pitchFamily="2" charset="-34"/>
              </a:endParaRPr>
            </a:p>
          </p:txBody>
        </p:sp>
        <p:sp>
          <p:nvSpPr>
            <p:cNvPr id="12" name="Rectangle 84"/>
            <p:cNvSpPr/>
            <p:nvPr/>
          </p:nvSpPr>
          <p:spPr>
            <a:xfrm>
              <a:off x="7200000" y="6498000"/>
              <a:ext cx="4992000" cy="360000"/>
            </a:xfrm>
            <a:prstGeom prst="rect">
              <a:avLst/>
            </a:prstGeom>
            <a:solidFill>
              <a:srgbClr val="FE7E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>
                <a:latin typeface="Kanit Light" panose="00000400000000000000" pitchFamily="2" charset="-34"/>
                <a:cs typeface="Kanit Light" panose="00000400000000000000" pitchFamily="2" charset="-34"/>
              </a:endParaRPr>
            </a:p>
          </p:txBody>
        </p: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8C247B4A-244B-4BF5-B69E-05EA9AE014A5}"/>
              </a:ext>
            </a:extLst>
          </p:cNvPr>
          <p:cNvSpPr txBox="1">
            <a:spLocks/>
          </p:cNvSpPr>
          <p:nvPr/>
        </p:nvSpPr>
        <p:spPr>
          <a:xfrm>
            <a:off x="141987" y="6146738"/>
            <a:ext cx="4758487" cy="8715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th-TH" sz="2400" b="1" dirty="0">
              <a:solidFill>
                <a:schemeClr val="bg1"/>
              </a:solidFill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CEDF8AB3-CD09-4D92-BBB2-F7EC508128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1986" y="6146737"/>
            <a:ext cx="6762153" cy="871537"/>
          </a:xfrm>
        </p:spPr>
        <p:txBody>
          <a:bodyPr anchor="ctr">
            <a:normAutofit/>
          </a:bodyPr>
          <a:lstStyle/>
          <a:p>
            <a:pPr algn="l"/>
            <a:r>
              <a:rPr lang="en-US" sz="2400" b="1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KB-IDE + MR32-BOT</a:t>
            </a:r>
            <a:endParaRPr lang="th-TH" sz="2400" b="1" dirty="0">
              <a:solidFill>
                <a:schemeClr val="bg1"/>
              </a:solidFill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C2F8BCFB-9CF5-4221-B642-09464AEA7E4C}"/>
              </a:ext>
            </a:extLst>
          </p:cNvPr>
          <p:cNvSpPr/>
          <p:nvPr/>
        </p:nvSpPr>
        <p:spPr>
          <a:xfrm>
            <a:off x="141986" y="140517"/>
            <a:ext cx="6906884" cy="516431"/>
          </a:xfrm>
          <a:prstGeom prst="roundRect">
            <a:avLst/>
          </a:prstGeom>
          <a:solidFill>
            <a:srgbClr val="FE7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h-TH" sz="3200" b="1" dirty="0">
                <a:latin typeface="Kanit" panose="00000500000000000000" pitchFamily="2" charset="-34"/>
                <a:cs typeface="Kanit" panose="00000500000000000000" pitchFamily="2" charset="-34"/>
              </a:rPr>
              <a:t>เริ่มเขียนโปรแกรมบอร์ด </a:t>
            </a:r>
            <a:r>
              <a:rPr lang="en-US" sz="3200" b="1" dirty="0">
                <a:latin typeface="Kanit" panose="00000500000000000000" pitchFamily="2" charset="-34"/>
                <a:cs typeface="Kanit" panose="00000500000000000000" pitchFamily="2" charset="-34"/>
              </a:rPr>
              <a:t>MR32-BOT</a:t>
            </a:r>
            <a:endParaRPr lang="th-TH" sz="3200" b="1" dirty="0"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pic>
        <p:nvPicPr>
          <p:cNvPr id="13" name="รูปภาพ 15">
            <a:extLst>
              <a:ext uri="{FF2B5EF4-FFF2-40B4-BE49-F238E27FC236}">
                <a16:creationId xmlns:a16="http://schemas.microsoft.com/office/drawing/2014/main" id="{13D64D1D-F2C3-4B11-8ECF-8A957C0ABE6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1780" y="6251543"/>
            <a:ext cx="606457" cy="60645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26E3A5C-D1EA-407A-B8CF-D846FB83A889}"/>
              </a:ext>
            </a:extLst>
          </p:cNvPr>
          <p:cNvSpPr txBox="1"/>
          <p:nvPr/>
        </p:nvSpPr>
        <p:spPr>
          <a:xfrm>
            <a:off x="11044964" y="6337010"/>
            <a:ext cx="11326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MTB</a:t>
            </a:r>
            <a:endParaRPr lang="th-TH" sz="32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BE283E6-B00B-478F-8B12-F6195F773C2A}"/>
              </a:ext>
            </a:extLst>
          </p:cNvPr>
          <p:cNvSpPr txBox="1"/>
          <p:nvPr/>
        </p:nvSpPr>
        <p:spPr>
          <a:xfrm>
            <a:off x="11067672" y="6229288"/>
            <a:ext cx="113269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MICROTECHBEING</a:t>
            </a:r>
            <a:endParaRPr lang="th-TH" sz="8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7A98CFD-BCFE-41FC-9909-C505988202D4}"/>
              </a:ext>
            </a:extLst>
          </p:cNvPr>
          <p:cNvSpPr txBox="1"/>
          <p:nvPr/>
        </p:nvSpPr>
        <p:spPr>
          <a:xfrm>
            <a:off x="7191637" y="6206058"/>
            <a:ext cx="113269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POWERED by</a:t>
            </a:r>
            <a:endParaRPr lang="th-TH" sz="900" b="1" dirty="0">
              <a:solidFill>
                <a:schemeClr val="bg1"/>
              </a:solidFill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AF9325D6-F506-4DAD-835A-E0DBA049C74C}"/>
              </a:ext>
            </a:extLst>
          </p:cNvPr>
          <p:cNvSpPr/>
          <p:nvPr/>
        </p:nvSpPr>
        <p:spPr>
          <a:xfrm>
            <a:off x="7105169" y="140517"/>
            <a:ext cx="4944845" cy="516431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b="1" dirty="0">
                <a:latin typeface="Kanit" panose="00000500000000000000" pitchFamily="2" charset="-34"/>
                <a:cs typeface="Kanit" panose="00000500000000000000" pitchFamily="2" charset="-34"/>
              </a:rPr>
              <a:t>Button read serial (</a:t>
            </a:r>
            <a:r>
              <a:rPr lang="th-TH" sz="3200" b="1" dirty="0">
                <a:latin typeface="Kanit" panose="00000500000000000000" pitchFamily="2" charset="-34"/>
                <a:cs typeface="Kanit" panose="00000500000000000000" pitchFamily="2" charset="-34"/>
              </a:rPr>
              <a:t>ต่อ</a:t>
            </a:r>
            <a:r>
              <a:rPr lang="en-US" sz="3200" b="1" dirty="0">
                <a:latin typeface="Kanit" panose="00000500000000000000" pitchFamily="2" charset="-34"/>
                <a:cs typeface="Kanit" panose="00000500000000000000" pitchFamily="2" charset="-34"/>
              </a:rPr>
              <a:t>)</a:t>
            </a:r>
            <a:endParaRPr lang="th-TH" sz="3200" b="1" dirty="0"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7BA8935-8642-4374-BBA4-36C96C34E41F}"/>
              </a:ext>
            </a:extLst>
          </p:cNvPr>
          <p:cNvSpPr/>
          <p:nvPr/>
        </p:nvSpPr>
        <p:spPr>
          <a:xfrm>
            <a:off x="8508626" y="831407"/>
            <a:ext cx="501092" cy="3486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26BE4B4-8315-4390-A57E-BCCAD5BC2352}"/>
              </a:ext>
            </a:extLst>
          </p:cNvPr>
          <p:cNvSpPr/>
          <p:nvPr/>
        </p:nvSpPr>
        <p:spPr>
          <a:xfrm>
            <a:off x="662911" y="5796451"/>
            <a:ext cx="826315" cy="3486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C8BA8417-9597-44CB-8A9A-C638CE08A147}"/>
              </a:ext>
            </a:extLst>
          </p:cNvPr>
          <p:cNvSpPr/>
          <p:nvPr/>
        </p:nvSpPr>
        <p:spPr>
          <a:xfrm>
            <a:off x="9054731" y="1554695"/>
            <a:ext cx="2476869" cy="516431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h-TH" sz="1400" b="1" dirty="0">
                <a:latin typeface="Kanit" panose="00000500000000000000" pitchFamily="2" charset="-34"/>
                <a:cs typeface="Kanit" panose="00000500000000000000" pitchFamily="2" charset="-34"/>
              </a:rPr>
              <a:t>คลิ๊กเพื่อเปิด </a:t>
            </a:r>
            <a:r>
              <a:rPr lang="en-US" sz="1400" b="1" dirty="0">
                <a:latin typeface="Kanit" panose="00000500000000000000" pitchFamily="2" charset="-34"/>
                <a:cs typeface="Kanit" panose="00000500000000000000" pitchFamily="2" charset="-34"/>
              </a:rPr>
              <a:t>Serial monitor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53A72B5-7427-44C2-AB96-CF2F66AF1F83}"/>
              </a:ext>
            </a:extLst>
          </p:cNvPr>
          <p:cNvSpPr/>
          <p:nvPr/>
        </p:nvSpPr>
        <p:spPr>
          <a:xfrm>
            <a:off x="8534978" y="1595407"/>
            <a:ext cx="448388" cy="43500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Kanit" panose="00000500000000000000" pitchFamily="2" charset="-34"/>
                <a:cs typeface="Kanit" panose="00000500000000000000" pitchFamily="2" charset="-34"/>
              </a:rPr>
              <a:t>1</a:t>
            </a:r>
            <a:endParaRPr lang="th-TH" dirty="0"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84E2637-91DB-439A-BED3-53D5BAA86E1B}"/>
              </a:ext>
            </a:extLst>
          </p:cNvPr>
          <p:cNvCxnSpPr>
            <a:cxnSpLocks/>
          </p:cNvCxnSpPr>
          <p:nvPr/>
        </p:nvCxnSpPr>
        <p:spPr>
          <a:xfrm flipV="1">
            <a:off x="8759172" y="1180039"/>
            <a:ext cx="0" cy="46776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F0871D69-7F8D-4FBE-B332-12B6F2E24A55}"/>
              </a:ext>
            </a:extLst>
          </p:cNvPr>
          <p:cNvSpPr/>
          <p:nvPr/>
        </p:nvSpPr>
        <p:spPr>
          <a:xfrm>
            <a:off x="3068919" y="5228728"/>
            <a:ext cx="1411641" cy="516431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h-TH" sz="1400" b="1" dirty="0">
                <a:latin typeface="Kanit" panose="00000500000000000000" pitchFamily="2" charset="-34"/>
                <a:cs typeface="Kanit" panose="00000500000000000000" pitchFamily="2" charset="-34"/>
              </a:rPr>
              <a:t>กด </a:t>
            </a:r>
            <a:r>
              <a:rPr lang="en-US" sz="1400" b="1" dirty="0">
                <a:latin typeface="Kanit" panose="00000500000000000000" pitchFamily="2" charset="-34"/>
                <a:cs typeface="Kanit" panose="00000500000000000000" pitchFamily="2" charset="-34"/>
              </a:rPr>
              <a:t>CONNECT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0241C180-4385-4003-B846-8ACC7780001D}"/>
              </a:ext>
            </a:extLst>
          </p:cNvPr>
          <p:cNvSpPr/>
          <p:nvPr/>
        </p:nvSpPr>
        <p:spPr>
          <a:xfrm>
            <a:off x="2579833" y="5269441"/>
            <a:ext cx="448388" cy="43500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Kanit" panose="00000500000000000000" pitchFamily="2" charset="-34"/>
                <a:cs typeface="Kanit" panose="00000500000000000000" pitchFamily="2" charset="-34"/>
              </a:rPr>
              <a:t>2</a:t>
            </a:r>
            <a:endParaRPr lang="th-TH" dirty="0"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3BE2348-40C7-423D-ACE7-0E8901BB87E0}"/>
              </a:ext>
            </a:extLst>
          </p:cNvPr>
          <p:cNvCxnSpPr>
            <a:cxnSpLocks/>
          </p:cNvCxnSpPr>
          <p:nvPr/>
        </p:nvCxnSpPr>
        <p:spPr>
          <a:xfrm flipH="1">
            <a:off x="1489227" y="5512644"/>
            <a:ext cx="1049908" cy="28215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F0E3A564-08E7-4086-A2B5-D9953286F40E}"/>
              </a:ext>
            </a:extLst>
          </p:cNvPr>
          <p:cNvSpPr/>
          <p:nvPr/>
        </p:nvSpPr>
        <p:spPr>
          <a:xfrm>
            <a:off x="4900474" y="4709551"/>
            <a:ext cx="3062796" cy="516431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h-TH" sz="1400" b="1" dirty="0">
                <a:latin typeface="Kanit" panose="00000500000000000000" pitchFamily="2" charset="-34"/>
                <a:cs typeface="Kanit" panose="00000500000000000000" pitchFamily="2" charset="-34"/>
              </a:rPr>
              <a:t>ตั้ง </a:t>
            </a:r>
            <a:r>
              <a:rPr lang="en-US" sz="1400" b="1" dirty="0">
                <a:latin typeface="Kanit" panose="00000500000000000000" pitchFamily="2" charset="-34"/>
                <a:cs typeface="Kanit" panose="00000500000000000000" pitchFamily="2" charset="-34"/>
              </a:rPr>
              <a:t>Comport </a:t>
            </a:r>
            <a:r>
              <a:rPr lang="th-TH" sz="1400" b="1" dirty="0">
                <a:latin typeface="Kanit" panose="00000500000000000000" pitchFamily="2" charset="-34"/>
                <a:cs typeface="Kanit" panose="00000500000000000000" pitchFamily="2" charset="-34"/>
              </a:rPr>
              <a:t>และ </a:t>
            </a:r>
            <a:r>
              <a:rPr lang="en-US" sz="1400" b="1" dirty="0" err="1">
                <a:latin typeface="Kanit" panose="00000500000000000000" pitchFamily="2" charset="-34"/>
                <a:cs typeface="Kanit" panose="00000500000000000000" pitchFamily="2" charset="-34"/>
              </a:rPr>
              <a:t>Baudrate</a:t>
            </a:r>
            <a:r>
              <a:rPr lang="en-US" sz="1400" b="1" dirty="0">
                <a:latin typeface="Kanit" panose="00000500000000000000" pitchFamily="2" charset="-34"/>
                <a:cs typeface="Kanit" panose="00000500000000000000" pitchFamily="2" charset="-34"/>
              </a:rPr>
              <a:t> </a:t>
            </a:r>
            <a:r>
              <a:rPr lang="th-TH" sz="1400" b="1" dirty="0">
                <a:latin typeface="Kanit" panose="00000500000000000000" pitchFamily="2" charset="-34"/>
                <a:cs typeface="Kanit" panose="00000500000000000000" pitchFamily="2" charset="-34"/>
              </a:rPr>
              <a:t>ให้ตรง</a:t>
            </a:r>
            <a:endParaRPr lang="en-US" sz="1400" b="1" dirty="0"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8C827619-2809-4429-A5D2-FBD85BB344CF}"/>
              </a:ext>
            </a:extLst>
          </p:cNvPr>
          <p:cNvSpPr/>
          <p:nvPr/>
        </p:nvSpPr>
        <p:spPr>
          <a:xfrm>
            <a:off x="4411388" y="4750264"/>
            <a:ext cx="448388" cy="43500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Kanit" panose="00000500000000000000" pitchFamily="2" charset="-34"/>
                <a:cs typeface="Kanit" panose="00000500000000000000" pitchFamily="2" charset="-34"/>
              </a:rPr>
              <a:t>3</a:t>
            </a:r>
            <a:endParaRPr lang="th-TH" dirty="0"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2F62253-5DAB-4B7E-A721-48F84197599A}"/>
              </a:ext>
            </a:extLst>
          </p:cNvPr>
          <p:cNvSpPr/>
          <p:nvPr/>
        </p:nvSpPr>
        <p:spPr>
          <a:xfrm>
            <a:off x="572242" y="4715189"/>
            <a:ext cx="2981186" cy="43500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A1F70100-2274-4690-B4A1-B6E1925B553E}"/>
              </a:ext>
            </a:extLst>
          </p:cNvPr>
          <p:cNvCxnSpPr>
            <a:cxnSpLocks/>
          </p:cNvCxnSpPr>
          <p:nvPr/>
        </p:nvCxnSpPr>
        <p:spPr>
          <a:xfrm flipH="1">
            <a:off x="3594127" y="4967766"/>
            <a:ext cx="776563" cy="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8520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0" y="6498000"/>
            <a:ext cx="12192000" cy="360000"/>
            <a:chOff x="0" y="6498000"/>
            <a:chExt cx="12192000" cy="360000"/>
          </a:xfrm>
        </p:grpSpPr>
        <p:sp>
          <p:nvSpPr>
            <p:cNvPr id="6" name="Rectangle 5"/>
            <p:cNvSpPr/>
            <p:nvPr/>
          </p:nvSpPr>
          <p:spPr>
            <a:xfrm>
              <a:off x="0" y="6498000"/>
              <a:ext cx="7200000" cy="360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7" name="Rectangle 6"/>
            <p:cNvSpPr/>
            <p:nvPr/>
          </p:nvSpPr>
          <p:spPr>
            <a:xfrm>
              <a:off x="7200000" y="6498000"/>
              <a:ext cx="4992000" cy="36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  <p:grpSp>
        <p:nvGrpSpPr>
          <p:cNvPr id="8" name="Group 82"/>
          <p:cNvGrpSpPr/>
          <p:nvPr/>
        </p:nvGrpSpPr>
        <p:grpSpPr>
          <a:xfrm>
            <a:off x="0" y="6211275"/>
            <a:ext cx="12192000" cy="646725"/>
            <a:chOff x="0" y="6498000"/>
            <a:chExt cx="12192000" cy="360000"/>
          </a:xfrm>
        </p:grpSpPr>
        <p:sp>
          <p:nvSpPr>
            <p:cNvPr id="10" name="Rectangle 83"/>
            <p:cNvSpPr/>
            <p:nvPr/>
          </p:nvSpPr>
          <p:spPr>
            <a:xfrm>
              <a:off x="0" y="6498000"/>
              <a:ext cx="7200000" cy="360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>
                <a:latin typeface="Kanit Light" panose="00000400000000000000" pitchFamily="2" charset="-34"/>
                <a:cs typeface="Kanit Light" panose="00000400000000000000" pitchFamily="2" charset="-34"/>
              </a:endParaRPr>
            </a:p>
          </p:txBody>
        </p:sp>
        <p:sp>
          <p:nvSpPr>
            <p:cNvPr id="12" name="Rectangle 84"/>
            <p:cNvSpPr/>
            <p:nvPr/>
          </p:nvSpPr>
          <p:spPr>
            <a:xfrm>
              <a:off x="7200000" y="6498000"/>
              <a:ext cx="4992000" cy="360000"/>
            </a:xfrm>
            <a:prstGeom prst="rect">
              <a:avLst/>
            </a:prstGeom>
            <a:solidFill>
              <a:srgbClr val="FE7E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>
                <a:latin typeface="Kanit Light" panose="00000400000000000000" pitchFamily="2" charset="-34"/>
                <a:cs typeface="Kanit Light" panose="00000400000000000000" pitchFamily="2" charset="-34"/>
              </a:endParaRPr>
            </a:p>
          </p:txBody>
        </p: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8C247B4A-244B-4BF5-B69E-05EA9AE014A5}"/>
              </a:ext>
            </a:extLst>
          </p:cNvPr>
          <p:cNvSpPr txBox="1">
            <a:spLocks/>
          </p:cNvSpPr>
          <p:nvPr/>
        </p:nvSpPr>
        <p:spPr>
          <a:xfrm>
            <a:off x="141987" y="6146738"/>
            <a:ext cx="4758487" cy="8715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th-TH" sz="2400" b="1" dirty="0">
              <a:solidFill>
                <a:schemeClr val="bg1"/>
              </a:solidFill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CEDF8AB3-CD09-4D92-BBB2-F7EC508128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1986" y="6146737"/>
            <a:ext cx="6762153" cy="871537"/>
          </a:xfrm>
        </p:spPr>
        <p:txBody>
          <a:bodyPr anchor="ctr">
            <a:normAutofit/>
          </a:bodyPr>
          <a:lstStyle/>
          <a:p>
            <a:pPr algn="l"/>
            <a:r>
              <a:rPr lang="en-US" sz="2400" b="1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KB-IDE + MR32-BOT</a:t>
            </a:r>
            <a:endParaRPr lang="th-TH" sz="2400" b="1" dirty="0">
              <a:solidFill>
                <a:schemeClr val="bg1"/>
              </a:solidFill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C2F8BCFB-9CF5-4221-B642-09464AEA7E4C}"/>
              </a:ext>
            </a:extLst>
          </p:cNvPr>
          <p:cNvSpPr/>
          <p:nvPr/>
        </p:nvSpPr>
        <p:spPr>
          <a:xfrm>
            <a:off x="141986" y="140517"/>
            <a:ext cx="6906884" cy="516431"/>
          </a:xfrm>
          <a:prstGeom prst="roundRect">
            <a:avLst/>
          </a:prstGeom>
          <a:solidFill>
            <a:srgbClr val="FE7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h-TH" sz="3200" b="1" dirty="0">
                <a:latin typeface="Kanit" panose="00000500000000000000" pitchFamily="2" charset="-34"/>
                <a:cs typeface="Kanit" panose="00000500000000000000" pitchFamily="2" charset="-34"/>
              </a:rPr>
              <a:t>เริ่มเขียนโปรแกรมบอร์ด </a:t>
            </a:r>
            <a:r>
              <a:rPr lang="en-US" sz="3200" b="1" dirty="0">
                <a:latin typeface="Kanit" panose="00000500000000000000" pitchFamily="2" charset="-34"/>
                <a:cs typeface="Kanit" panose="00000500000000000000" pitchFamily="2" charset="-34"/>
              </a:rPr>
              <a:t>MR32-BOT</a:t>
            </a:r>
            <a:endParaRPr lang="th-TH" sz="3200" b="1" dirty="0"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pic>
        <p:nvPicPr>
          <p:cNvPr id="13" name="รูปภาพ 15">
            <a:extLst>
              <a:ext uri="{FF2B5EF4-FFF2-40B4-BE49-F238E27FC236}">
                <a16:creationId xmlns:a16="http://schemas.microsoft.com/office/drawing/2014/main" id="{13D64D1D-F2C3-4B11-8ECF-8A957C0ABE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1780" y="6251543"/>
            <a:ext cx="606457" cy="60645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26E3A5C-D1EA-407A-B8CF-D846FB83A889}"/>
              </a:ext>
            </a:extLst>
          </p:cNvPr>
          <p:cNvSpPr txBox="1"/>
          <p:nvPr/>
        </p:nvSpPr>
        <p:spPr>
          <a:xfrm>
            <a:off x="11044964" y="6337010"/>
            <a:ext cx="11326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MTB</a:t>
            </a:r>
            <a:endParaRPr lang="th-TH" sz="32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BE283E6-B00B-478F-8B12-F6195F773C2A}"/>
              </a:ext>
            </a:extLst>
          </p:cNvPr>
          <p:cNvSpPr txBox="1"/>
          <p:nvPr/>
        </p:nvSpPr>
        <p:spPr>
          <a:xfrm>
            <a:off x="11067672" y="6229288"/>
            <a:ext cx="113269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MICROTECHBEING</a:t>
            </a:r>
            <a:endParaRPr lang="th-TH" sz="8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7A98CFD-BCFE-41FC-9909-C505988202D4}"/>
              </a:ext>
            </a:extLst>
          </p:cNvPr>
          <p:cNvSpPr txBox="1"/>
          <p:nvPr/>
        </p:nvSpPr>
        <p:spPr>
          <a:xfrm>
            <a:off x="7191637" y="6206058"/>
            <a:ext cx="113269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POWERED by</a:t>
            </a:r>
            <a:endParaRPr lang="th-TH" sz="900" b="1" dirty="0">
              <a:solidFill>
                <a:schemeClr val="bg1"/>
              </a:solidFill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AF9325D6-F506-4DAD-835A-E0DBA049C74C}"/>
              </a:ext>
            </a:extLst>
          </p:cNvPr>
          <p:cNvSpPr/>
          <p:nvPr/>
        </p:nvSpPr>
        <p:spPr>
          <a:xfrm>
            <a:off x="7105169" y="140517"/>
            <a:ext cx="4944845" cy="516431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b="1" dirty="0">
                <a:latin typeface="Kanit" panose="00000500000000000000" pitchFamily="2" charset="-34"/>
                <a:cs typeface="Kanit" panose="00000500000000000000" pitchFamily="2" charset="-34"/>
              </a:rPr>
              <a:t>Lab : 2</a:t>
            </a:r>
            <a:endParaRPr lang="th-TH" sz="2000" b="1" dirty="0"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FB10555-85C3-4F38-B0CD-A87BED419458}"/>
              </a:ext>
            </a:extLst>
          </p:cNvPr>
          <p:cNvSpPr txBox="1"/>
          <p:nvPr/>
        </p:nvSpPr>
        <p:spPr>
          <a:xfrm>
            <a:off x="559293" y="1189608"/>
            <a:ext cx="11230253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b="1" dirty="0">
                <a:latin typeface="Kanit" panose="00000500000000000000" pitchFamily="2" charset="-34"/>
                <a:cs typeface="Kanit" panose="00000500000000000000" pitchFamily="2" charset="-34"/>
              </a:rPr>
              <a:t>ทดลองเขียนโปรแกรมแบบ </a:t>
            </a:r>
            <a:r>
              <a:rPr lang="en-US" b="1" dirty="0">
                <a:latin typeface="Kanit" panose="00000500000000000000" pitchFamily="2" charset="-34"/>
                <a:cs typeface="Kanit" panose="00000500000000000000" pitchFamily="2" charset="-34"/>
              </a:rPr>
              <a:t>Blocks </a:t>
            </a:r>
            <a:r>
              <a:rPr lang="th-TH" b="1" dirty="0">
                <a:latin typeface="Kanit" panose="00000500000000000000" pitchFamily="2" charset="-34"/>
                <a:cs typeface="Kanit" panose="00000500000000000000" pitchFamily="2" charset="-34"/>
              </a:rPr>
              <a:t>บน </a:t>
            </a:r>
            <a:r>
              <a:rPr lang="en-US" b="1" dirty="0">
                <a:solidFill>
                  <a:srgbClr val="FF0000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KB-</a:t>
            </a:r>
            <a:r>
              <a:rPr lang="en-US" b="1" dirty="0">
                <a:latin typeface="Kanit" panose="00000500000000000000" pitchFamily="2" charset="-34"/>
                <a:cs typeface="Kanit" panose="00000500000000000000" pitchFamily="2" charset="-34"/>
              </a:rPr>
              <a:t>IDE </a:t>
            </a:r>
            <a:r>
              <a:rPr lang="th-TH" b="1" dirty="0">
                <a:latin typeface="Kanit" panose="00000500000000000000" pitchFamily="2" charset="-34"/>
                <a:cs typeface="Kanit" panose="00000500000000000000" pitchFamily="2" charset="-34"/>
              </a:rPr>
              <a:t>ดังนี้</a:t>
            </a:r>
          </a:p>
          <a:p>
            <a:r>
              <a:rPr lang="en-US" sz="2400" dirty="0">
                <a:latin typeface="Kanit" panose="00000500000000000000" pitchFamily="2" charset="-34"/>
                <a:cs typeface="Kanit" panose="00000500000000000000" pitchFamily="2" charset="-34"/>
              </a:rPr>
              <a:t>-----------------------------------------------------------------------------</a:t>
            </a:r>
            <a:endParaRPr lang="th-TH" sz="2400" dirty="0">
              <a:latin typeface="Kanit" panose="00000500000000000000" pitchFamily="2" charset="-34"/>
              <a:cs typeface="Kanit" panose="00000500000000000000" pitchFamily="2" charset="-34"/>
            </a:endParaRPr>
          </a:p>
          <a:p>
            <a:r>
              <a:rPr lang="th-TH" sz="2400" dirty="0">
                <a:latin typeface="Kanit" panose="00000500000000000000" pitchFamily="2" charset="-34"/>
                <a:cs typeface="Kanit" panose="00000500000000000000" pitchFamily="2" charset="-34"/>
              </a:rPr>
              <a:t>ปรับแก้โปรแกรมจากตัวอย่างก่อนหน้านี้เรื่อง </a:t>
            </a:r>
            <a:r>
              <a:rPr lang="en-US" sz="2400" dirty="0">
                <a:latin typeface="Kanit" panose="00000500000000000000" pitchFamily="2" charset="-34"/>
                <a:cs typeface="Kanit" panose="00000500000000000000" pitchFamily="2" charset="-34"/>
              </a:rPr>
              <a:t>RC Servo </a:t>
            </a:r>
            <a:r>
              <a:rPr lang="th-TH" sz="2400" dirty="0">
                <a:latin typeface="Kanit" panose="00000500000000000000" pitchFamily="2" charset="-34"/>
                <a:cs typeface="Kanit" panose="00000500000000000000" pitchFamily="2" charset="-34"/>
              </a:rPr>
              <a:t>และการอ่านค่า </a:t>
            </a:r>
            <a:r>
              <a:rPr lang="en-US" sz="2400" dirty="0">
                <a:latin typeface="Kanit" panose="00000500000000000000" pitchFamily="2" charset="-34"/>
                <a:cs typeface="Kanit" panose="00000500000000000000" pitchFamily="2" charset="-34"/>
              </a:rPr>
              <a:t>Switch </a:t>
            </a:r>
            <a:r>
              <a:rPr lang="th-TH" sz="2400" dirty="0">
                <a:latin typeface="Kanit" panose="00000500000000000000" pitchFamily="2" charset="-34"/>
                <a:cs typeface="Kanit" panose="00000500000000000000" pitchFamily="2" charset="-34"/>
              </a:rPr>
              <a:t>ให้สามารถทำงานได้ตามเงื่อนไขต่อไปนี้ </a:t>
            </a:r>
          </a:p>
          <a:p>
            <a:endParaRPr lang="th-TH" sz="2400" dirty="0">
              <a:latin typeface="Kanit" panose="00000500000000000000" pitchFamily="2" charset="-34"/>
              <a:cs typeface="Kanit" panose="00000500000000000000" pitchFamily="2" charset="-34"/>
            </a:endParaRPr>
          </a:p>
          <a:p>
            <a:r>
              <a:rPr lang="th-TH" sz="2400" b="1" dirty="0">
                <a:solidFill>
                  <a:schemeClr val="accent2">
                    <a:lumMod val="50000"/>
                  </a:schemeClr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 </a:t>
            </a:r>
            <a:r>
              <a:rPr lang="en-US" sz="2400" b="1" dirty="0">
                <a:solidFill>
                  <a:schemeClr val="accent2">
                    <a:lumMod val="50000"/>
                  </a:schemeClr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- </a:t>
            </a:r>
            <a:r>
              <a:rPr lang="th-TH" sz="2400" b="1" dirty="0">
                <a:solidFill>
                  <a:schemeClr val="accent2">
                    <a:lumMod val="50000"/>
                  </a:schemeClr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กด</a:t>
            </a:r>
            <a:r>
              <a:rPr lang="en-US" sz="2400" b="1" dirty="0">
                <a:solidFill>
                  <a:schemeClr val="accent2">
                    <a:lumMod val="50000"/>
                  </a:schemeClr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 Switch</a:t>
            </a:r>
            <a:r>
              <a:rPr lang="th-TH" sz="2400" b="1" dirty="0">
                <a:solidFill>
                  <a:schemeClr val="accent2">
                    <a:lumMod val="50000"/>
                  </a:schemeClr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 </a:t>
            </a:r>
            <a:r>
              <a:rPr lang="en-US" sz="2400" b="1" dirty="0">
                <a:solidFill>
                  <a:schemeClr val="accent2">
                    <a:lumMod val="50000"/>
                  </a:schemeClr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1 </a:t>
            </a:r>
            <a:r>
              <a:rPr lang="th-TH" sz="2400" b="1" dirty="0">
                <a:solidFill>
                  <a:schemeClr val="accent2">
                    <a:lumMod val="50000"/>
                  </a:schemeClr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แล้วมือจับ</a:t>
            </a:r>
          </a:p>
          <a:p>
            <a:r>
              <a:rPr lang="en-US" sz="2400" b="1" dirty="0">
                <a:solidFill>
                  <a:schemeClr val="accent2">
                    <a:lumMod val="50000"/>
                  </a:schemeClr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 - </a:t>
            </a:r>
            <a:r>
              <a:rPr lang="th-TH" sz="2400" b="1" dirty="0">
                <a:solidFill>
                  <a:schemeClr val="accent2">
                    <a:lumMod val="50000"/>
                  </a:schemeClr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กด</a:t>
            </a:r>
            <a:r>
              <a:rPr lang="en-US" sz="2400" b="1" dirty="0">
                <a:solidFill>
                  <a:schemeClr val="accent2">
                    <a:lumMod val="50000"/>
                  </a:schemeClr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 Switch</a:t>
            </a:r>
            <a:r>
              <a:rPr lang="th-TH" sz="2400" b="1" dirty="0">
                <a:solidFill>
                  <a:schemeClr val="accent2">
                    <a:lumMod val="50000"/>
                  </a:schemeClr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 </a:t>
            </a:r>
            <a:r>
              <a:rPr lang="en-US" sz="2400" b="1" dirty="0">
                <a:solidFill>
                  <a:schemeClr val="accent2">
                    <a:lumMod val="50000"/>
                  </a:schemeClr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2 </a:t>
            </a:r>
            <a:r>
              <a:rPr lang="th-TH" sz="2400" b="1" dirty="0">
                <a:solidFill>
                  <a:schemeClr val="accent2">
                    <a:lumMod val="50000"/>
                  </a:schemeClr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แล้วมือปล่อย</a:t>
            </a:r>
          </a:p>
          <a:p>
            <a:endParaRPr lang="th-TH" sz="2400" dirty="0"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237505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0" y="6498000"/>
            <a:ext cx="12192000" cy="360000"/>
            <a:chOff x="0" y="6498000"/>
            <a:chExt cx="12192000" cy="360000"/>
          </a:xfrm>
        </p:grpSpPr>
        <p:sp>
          <p:nvSpPr>
            <p:cNvPr id="6" name="Rectangle 5"/>
            <p:cNvSpPr/>
            <p:nvPr/>
          </p:nvSpPr>
          <p:spPr>
            <a:xfrm>
              <a:off x="0" y="6498000"/>
              <a:ext cx="7200000" cy="360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7" name="Rectangle 6"/>
            <p:cNvSpPr/>
            <p:nvPr/>
          </p:nvSpPr>
          <p:spPr>
            <a:xfrm>
              <a:off x="7200000" y="6498000"/>
              <a:ext cx="4992000" cy="36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  <p:grpSp>
        <p:nvGrpSpPr>
          <p:cNvPr id="8" name="Group 82"/>
          <p:cNvGrpSpPr/>
          <p:nvPr/>
        </p:nvGrpSpPr>
        <p:grpSpPr>
          <a:xfrm>
            <a:off x="0" y="6211275"/>
            <a:ext cx="12192000" cy="646725"/>
            <a:chOff x="0" y="6498000"/>
            <a:chExt cx="12192000" cy="360000"/>
          </a:xfrm>
        </p:grpSpPr>
        <p:sp>
          <p:nvSpPr>
            <p:cNvPr id="10" name="Rectangle 83"/>
            <p:cNvSpPr/>
            <p:nvPr/>
          </p:nvSpPr>
          <p:spPr>
            <a:xfrm>
              <a:off x="0" y="6498000"/>
              <a:ext cx="7200000" cy="360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>
                <a:latin typeface="Kanit Light" panose="00000400000000000000" pitchFamily="2" charset="-34"/>
                <a:cs typeface="Kanit Light" panose="00000400000000000000" pitchFamily="2" charset="-34"/>
              </a:endParaRPr>
            </a:p>
          </p:txBody>
        </p:sp>
        <p:sp>
          <p:nvSpPr>
            <p:cNvPr id="12" name="Rectangle 84"/>
            <p:cNvSpPr/>
            <p:nvPr/>
          </p:nvSpPr>
          <p:spPr>
            <a:xfrm>
              <a:off x="7200000" y="6498000"/>
              <a:ext cx="4992000" cy="360000"/>
            </a:xfrm>
            <a:prstGeom prst="rect">
              <a:avLst/>
            </a:prstGeom>
            <a:solidFill>
              <a:srgbClr val="FE7E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>
                <a:latin typeface="Kanit Light" panose="00000400000000000000" pitchFamily="2" charset="-34"/>
                <a:cs typeface="Kanit Light" panose="00000400000000000000" pitchFamily="2" charset="-34"/>
              </a:endParaRPr>
            </a:p>
          </p:txBody>
        </p: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8C247B4A-244B-4BF5-B69E-05EA9AE014A5}"/>
              </a:ext>
            </a:extLst>
          </p:cNvPr>
          <p:cNvSpPr txBox="1">
            <a:spLocks/>
          </p:cNvSpPr>
          <p:nvPr/>
        </p:nvSpPr>
        <p:spPr>
          <a:xfrm>
            <a:off x="141987" y="6146738"/>
            <a:ext cx="4758487" cy="8715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th-TH" sz="2400" b="1" dirty="0">
              <a:solidFill>
                <a:schemeClr val="bg1"/>
              </a:solidFill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CEDF8AB3-CD09-4D92-BBB2-F7EC508128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1986" y="6146737"/>
            <a:ext cx="6762153" cy="871537"/>
          </a:xfrm>
        </p:spPr>
        <p:txBody>
          <a:bodyPr anchor="ctr">
            <a:normAutofit/>
          </a:bodyPr>
          <a:lstStyle/>
          <a:p>
            <a:pPr algn="l"/>
            <a:r>
              <a:rPr lang="en-US" sz="2400" b="1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KB-IDE + MR32-BOT</a:t>
            </a:r>
            <a:endParaRPr lang="th-TH" sz="2400" b="1" dirty="0">
              <a:solidFill>
                <a:schemeClr val="bg1"/>
              </a:solidFill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C2F8BCFB-9CF5-4221-B642-09464AEA7E4C}"/>
              </a:ext>
            </a:extLst>
          </p:cNvPr>
          <p:cNvSpPr/>
          <p:nvPr/>
        </p:nvSpPr>
        <p:spPr>
          <a:xfrm>
            <a:off x="141986" y="140517"/>
            <a:ext cx="6906884" cy="516431"/>
          </a:xfrm>
          <a:prstGeom prst="roundRect">
            <a:avLst/>
          </a:prstGeom>
          <a:solidFill>
            <a:srgbClr val="FE7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h-TH" sz="3200" b="1" dirty="0">
                <a:latin typeface="Kanit" panose="00000500000000000000" pitchFamily="2" charset="-34"/>
                <a:cs typeface="Kanit" panose="00000500000000000000" pitchFamily="2" charset="-34"/>
              </a:rPr>
              <a:t>เริ่มเขียนโปรแกรมบอร์ด </a:t>
            </a:r>
            <a:r>
              <a:rPr lang="en-US" sz="3200" b="1" dirty="0">
                <a:latin typeface="Kanit" panose="00000500000000000000" pitchFamily="2" charset="-34"/>
                <a:cs typeface="Kanit" panose="00000500000000000000" pitchFamily="2" charset="-34"/>
              </a:rPr>
              <a:t>MR32-BOT</a:t>
            </a:r>
            <a:endParaRPr lang="th-TH" sz="3200" b="1" dirty="0"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pic>
        <p:nvPicPr>
          <p:cNvPr id="13" name="รูปภาพ 15">
            <a:extLst>
              <a:ext uri="{FF2B5EF4-FFF2-40B4-BE49-F238E27FC236}">
                <a16:creationId xmlns:a16="http://schemas.microsoft.com/office/drawing/2014/main" id="{13D64D1D-F2C3-4B11-8ECF-8A957C0ABE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1780" y="6251543"/>
            <a:ext cx="606457" cy="60645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26E3A5C-D1EA-407A-B8CF-D846FB83A889}"/>
              </a:ext>
            </a:extLst>
          </p:cNvPr>
          <p:cNvSpPr txBox="1"/>
          <p:nvPr/>
        </p:nvSpPr>
        <p:spPr>
          <a:xfrm>
            <a:off x="11044964" y="6337010"/>
            <a:ext cx="11326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MTB</a:t>
            </a:r>
            <a:endParaRPr lang="th-TH" sz="32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BE283E6-B00B-478F-8B12-F6195F773C2A}"/>
              </a:ext>
            </a:extLst>
          </p:cNvPr>
          <p:cNvSpPr txBox="1"/>
          <p:nvPr/>
        </p:nvSpPr>
        <p:spPr>
          <a:xfrm>
            <a:off x="11067672" y="6229288"/>
            <a:ext cx="113269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MICROTECHBEING</a:t>
            </a:r>
            <a:endParaRPr lang="th-TH" sz="8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7A98CFD-BCFE-41FC-9909-C505988202D4}"/>
              </a:ext>
            </a:extLst>
          </p:cNvPr>
          <p:cNvSpPr txBox="1"/>
          <p:nvPr/>
        </p:nvSpPr>
        <p:spPr>
          <a:xfrm>
            <a:off x="7191637" y="6206058"/>
            <a:ext cx="113269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POWERED by</a:t>
            </a:r>
            <a:endParaRPr lang="th-TH" sz="900" b="1" dirty="0">
              <a:solidFill>
                <a:schemeClr val="bg1"/>
              </a:solidFill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AF9325D6-F506-4DAD-835A-E0DBA049C74C}"/>
              </a:ext>
            </a:extLst>
          </p:cNvPr>
          <p:cNvSpPr/>
          <p:nvPr/>
        </p:nvSpPr>
        <p:spPr>
          <a:xfrm>
            <a:off x="7105169" y="140517"/>
            <a:ext cx="4944845" cy="516431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b="1" dirty="0">
                <a:latin typeface="Kanit" panose="00000500000000000000" pitchFamily="2" charset="-34"/>
                <a:cs typeface="Kanit" panose="00000500000000000000" pitchFamily="2" charset="-34"/>
              </a:rPr>
              <a:t>Lab : 3</a:t>
            </a:r>
            <a:endParaRPr lang="th-TH" sz="2000" b="1" dirty="0"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FB10555-85C3-4F38-B0CD-A87BED419458}"/>
              </a:ext>
            </a:extLst>
          </p:cNvPr>
          <p:cNvSpPr txBox="1"/>
          <p:nvPr/>
        </p:nvSpPr>
        <p:spPr>
          <a:xfrm>
            <a:off x="559293" y="1189608"/>
            <a:ext cx="11230253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b="1" dirty="0">
                <a:latin typeface="Kanit" panose="00000500000000000000" pitchFamily="2" charset="-34"/>
                <a:cs typeface="Kanit" panose="00000500000000000000" pitchFamily="2" charset="-34"/>
              </a:rPr>
              <a:t>ทดลองเขียนโปรแกรมแบบ </a:t>
            </a:r>
            <a:r>
              <a:rPr lang="en-US" b="1" dirty="0">
                <a:latin typeface="Kanit" panose="00000500000000000000" pitchFamily="2" charset="-34"/>
                <a:cs typeface="Kanit" panose="00000500000000000000" pitchFamily="2" charset="-34"/>
              </a:rPr>
              <a:t>Blocks </a:t>
            </a:r>
            <a:r>
              <a:rPr lang="th-TH" b="1" dirty="0">
                <a:latin typeface="Kanit" panose="00000500000000000000" pitchFamily="2" charset="-34"/>
                <a:cs typeface="Kanit" panose="00000500000000000000" pitchFamily="2" charset="-34"/>
              </a:rPr>
              <a:t>บน </a:t>
            </a:r>
            <a:r>
              <a:rPr lang="en-US" b="1" dirty="0">
                <a:solidFill>
                  <a:srgbClr val="FF0000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KB-</a:t>
            </a:r>
            <a:r>
              <a:rPr lang="en-US" b="1" dirty="0">
                <a:latin typeface="Kanit" panose="00000500000000000000" pitchFamily="2" charset="-34"/>
                <a:cs typeface="Kanit" panose="00000500000000000000" pitchFamily="2" charset="-34"/>
              </a:rPr>
              <a:t>IDE </a:t>
            </a:r>
            <a:r>
              <a:rPr lang="th-TH" b="1" dirty="0">
                <a:latin typeface="Kanit" panose="00000500000000000000" pitchFamily="2" charset="-34"/>
                <a:cs typeface="Kanit" panose="00000500000000000000" pitchFamily="2" charset="-34"/>
              </a:rPr>
              <a:t>ดังนี้</a:t>
            </a:r>
          </a:p>
          <a:p>
            <a:r>
              <a:rPr lang="en-US" sz="2400" dirty="0">
                <a:latin typeface="Kanit" panose="00000500000000000000" pitchFamily="2" charset="-34"/>
                <a:cs typeface="Kanit" panose="00000500000000000000" pitchFamily="2" charset="-34"/>
              </a:rPr>
              <a:t>-----------------------------------------------------------------------------</a:t>
            </a:r>
            <a:endParaRPr lang="th-TH" sz="2400" dirty="0">
              <a:latin typeface="Kanit" panose="00000500000000000000" pitchFamily="2" charset="-34"/>
              <a:cs typeface="Kanit" panose="00000500000000000000" pitchFamily="2" charset="-34"/>
            </a:endParaRPr>
          </a:p>
          <a:p>
            <a:r>
              <a:rPr lang="th-TH" sz="2400" dirty="0">
                <a:latin typeface="Kanit" panose="00000500000000000000" pitchFamily="2" charset="-34"/>
                <a:cs typeface="Kanit" panose="00000500000000000000" pitchFamily="2" charset="-34"/>
              </a:rPr>
              <a:t> </a:t>
            </a:r>
            <a:r>
              <a:rPr lang="en-US" sz="2400" dirty="0">
                <a:latin typeface="Kanit" panose="00000500000000000000" pitchFamily="2" charset="-34"/>
                <a:cs typeface="Kanit" panose="00000500000000000000" pitchFamily="2" charset="-34"/>
              </a:rPr>
              <a:t>1. </a:t>
            </a:r>
            <a:r>
              <a:rPr lang="th-TH" sz="2400" dirty="0">
                <a:latin typeface="Kanit" panose="00000500000000000000" pitchFamily="2" charset="-34"/>
                <a:cs typeface="Kanit" panose="00000500000000000000" pitchFamily="2" charset="-34"/>
              </a:rPr>
              <a:t>ปรับแก้โปรแกรมจากตัวอย่างก่อนหน้านี้เรื่อง </a:t>
            </a:r>
            <a:r>
              <a:rPr lang="en-US" sz="2400" b="1" dirty="0">
                <a:latin typeface="Kanit" panose="00000500000000000000" pitchFamily="2" charset="-34"/>
                <a:cs typeface="Kanit" panose="00000500000000000000" pitchFamily="2" charset="-34"/>
              </a:rPr>
              <a:t>DC motor</a:t>
            </a:r>
            <a:r>
              <a:rPr lang="en-US" sz="2400" dirty="0">
                <a:latin typeface="Kanit" panose="00000500000000000000" pitchFamily="2" charset="-34"/>
                <a:cs typeface="Kanit" panose="00000500000000000000" pitchFamily="2" charset="-34"/>
              </a:rPr>
              <a:t> </a:t>
            </a:r>
            <a:r>
              <a:rPr lang="th-TH" sz="2400" dirty="0">
                <a:latin typeface="Kanit" panose="00000500000000000000" pitchFamily="2" charset="-34"/>
                <a:cs typeface="Kanit" panose="00000500000000000000" pitchFamily="2" charset="-34"/>
              </a:rPr>
              <a:t>และ </a:t>
            </a:r>
            <a:r>
              <a:rPr lang="en-US" sz="2400" b="1" dirty="0">
                <a:latin typeface="Kanit" panose="00000500000000000000" pitchFamily="2" charset="-34"/>
                <a:cs typeface="Kanit" panose="00000500000000000000" pitchFamily="2" charset="-34"/>
              </a:rPr>
              <a:t>Switch</a:t>
            </a:r>
            <a:r>
              <a:rPr lang="en-US" sz="2400" dirty="0">
                <a:latin typeface="Kanit" panose="00000500000000000000" pitchFamily="2" charset="-34"/>
                <a:cs typeface="Kanit" panose="00000500000000000000" pitchFamily="2" charset="-34"/>
              </a:rPr>
              <a:t> </a:t>
            </a:r>
            <a:r>
              <a:rPr lang="th-TH" sz="2400" dirty="0">
                <a:latin typeface="Kanit" panose="00000500000000000000" pitchFamily="2" charset="-34"/>
                <a:cs typeface="Kanit" panose="00000500000000000000" pitchFamily="2" charset="-34"/>
              </a:rPr>
              <a:t>ให้สามารถทำงานได้ดังต่อไปนี้</a:t>
            </a:r>
          </a:p>
          <a:p>
            <a:endParaRPr lang="th-TH" sz="2400" dirty="0">
              <a:latin typeface="Kanit" panose="00000500000000000000" pitchFamily="2" charset="-34"/>
              <a:cs typeface="Kanit" panose="00000500000000000000" pitchFamily="2" charset="-34"/>
            </a:endParaRPr>
          </a:p>
          <a:p>
            <a:r>
              <a:rPr lang="th-TH" sz="2400" b="1" dirty="0">
                <a:solidFill>
                  <a:schemeClr val="accent2">
                    <a:lumMod val="50000"/>
                  </a:schemeClr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 </a:t>
            </a:r>
            <a:r>
              <a:rPr lang="en-US" sz="2400" b="1" dirty="0">
                <a:solidFill>
                  <a:schemeClr val="accent2">
                    <a:lumMod val="50000"/>
                  </a:schemeClr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- </a:t>
            </a:r>
            <a:r>
              <a:rPr lang="th-TH" sz="2400" b="1" dirty="0">
                <a:solidFill>
                  <a:schemeClr val="accent2">
                    <a:lumMod val="50000"/>
                  </a:schemeClr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เมื่อกด </a:t>
            </a:r>
            <a:r>
              <a:rPr lang="en-US" sz="2400" b="1" dirty="0">
                <a:solidFill>
                  <a:schemeClr val="accent2">
                    <a:lumMod val="50000"/>
                  </a:schemeClr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Switch1 	= </a:t>
            </a:r>
            <a:r>
              <a:rPr lang="th-TH" sz="2400" b="1" dirty="0">
                <a:solidFill>
                  <a:schemeClr val="accent2">
                    <a:lumMod val="50000"/>
                  </a:schemeClr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ล้อของหุ่นยนต์หมุนไปด้านหน้า</a:t>
            </a:r>
          </a:p>
          <a:p>
            <a:r>
              <a:rPr lang="th-TH" sz="2400" b="1" dirty="0">
                <a:solidFill>
                  <a:schemeClr val="accent2">
                    <a:lumMod val="50000"/>
                  </a:schemeClr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 </a:t>
            </a:r>
            <a:r>
              <a:rPr lang="en-US" sz="2400" b="1" dirty="0">
                <a:solidFill>
                  <a:schemeClr val="accent2">
                    <a:lumMod val="50000"/>
                  </a:schemeClr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- </a:t>
            </a:r>
            <a:r>
              <a:rPr lang="th-TH" sz="2400" b="1" dirty="0">
                <a:solidFill>
                  <a:schemeClr val="accent2">
                    <a:lumMod val="50000"/>
                  </a:schemeClr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เมื่อกด </a:t>
            </a:r>
            <a:r>
              <a:rPr lang="en-US" sz="2400" b="1" dirty="0">
                <a:solidFill>
                  <a:schemeClr val="accent2">
                    <a:lumMod val="50000"/>
                  </a:schemeClr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Switch2 	= </a:t>
            </a:r>
            <a:r>
              <a:rPr lang="th-TH" sz="2400" b="1" dirty="0">
                <a:solidFill>
                  <a:schemeClr val="accent2">
                    <a:lumMod val="50000"/>
                  </a:schemeClr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ล้อของหุ่นยนต์หมุนไปด้านหลัง</a:t>
            </a:r>
          </a:p>
          <a:p>
            <a:r>
              <a:rPr lang="en-US" sz="2400" dirty="0">
                <a:latin typeface="Kanit" panose="00000500000000000000" pitchFamily="2" charset="-34"/>
                <a:cs typeface="Kanit" panose="00000500000000000000" pitchFamily="2" charset="-34"/>
              </a:rPr>
              <a:t> </a:t>
            </a:r>
            <a:endParaRPr lang="th-TH" sz="2400" dirty="0"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361943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0" y="6498000"/>
            <a:ext cx="12192000" cy="360000"/>
            <a:chOff x="0" y="6498000"/>
            <a:chExt cx="12192000" cy="360000"/>
          </a:xfrm>
        </p:grpSpPr>
        <p:sp>
          <p:nvSpPr>
            <p:cNvPr id="6" name="Rectangle 5"/>
            <p:cNvSpPr/>
            <p:nvPr/>
          </p:nvSpPr>
          <p:spPr>
            <a:xfrm>
              <a:off x="0" y="6498000"/>
              <a:ext cx="7200000" cy="360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7" name="Rectangle 6"/>
            <p:cNvSpPr/>
            <p:nvPr/>
          </p:nvSpPr>
          <p:spPr>
            <a:xfrm>
              <a:off x="7200000" y="6498000"/>
              <a:ext cx="4992000" cy="36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  <p:grpSp>
        <p:nvGrpSpPr>
          <p:cNvPr id="8" name="Group 82"/>
          <p:cNvGrpSpPr/>
          <p:nvPr/>
        </p:nvGrpSpPr>
        <p:grpSpPr>
          <a:xfrm>
            <a:off x="0" y="6211275"/>
            <a:ext cx="12192000" cy="646725"/>
            <a:chOff x="0" y="6498000"/>
            <a:chExt cx="12192000" cy="360000"/>
          </a:xfrm>
        </p:grpSpPr>
        <p:sp>
          <p:nvSpPr>
            <p:cNvPr id="10" name="Rectangle 83"/>
            <p:cNvSpPr/>
            <p:nvPr/>
          </p:nvSpPr>
          <p:spPr>
            <a:xfrm>
              <a:off x="0" y="6498000"/>
              <a:ext cx="7200000" cy="360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>
                <a:latin typeface="Kanit Light" panose="00000400000000000000" pitchFamily="2" charset="-34"/>
                <a:cs typeface="Kanit Light" panose="00000400000000000000" pitchFamily="2" charset="-34"/>
              </a:endParaRPr>
            </a:p>
          </p:txBody>
        </p:sp>
        <p:sp>
          <p:nvSpPr>
            <p:cNvPr id="12" name="Rectangle 84"/>
            <p:cNvSpPr/>
            <p:nvPr/>
          </p:nvSpPr>
          <p:spPr>
            <a:xfrm>
              <a:off x="7200000" y="6498000"/>
              <a:ext cx="4992000" cy="360000"/>
            </a:xfrm>
            <a:prstGeom prst="rect">
              <a:avLst/>
            </a:prstGeom>
            <a:solidFill>
              <a:srgbClr val="FE7E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>
                <a:latin typeface="Kanit Light" panose="00000400000000000000" pitchFamily="2" charset="-34"/>
                <a:cs typeface="Kanit Light" panose="00000400000000000000" pitchFamily="2" charset="-34"/>
              </a:endParaRPr>
            </a:p>
          </p:txBody>
        </p: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8C247B4A-244B-4BF5-B69E-05EA9AE014A5}"/>
              </a:ext>
            </a:extLst>
          </p:cNvPr>
          <p:cNvSpPr txBox="1">
            <a:spLocks/>
          </p:cNvSpPr>
          <p:nvPr/>
        </p:nvSpPr>
        <p:spPr>
          <a:xfrm>
            <a:off x="141987" y="6146738"/>
            <a:ext cx="4758487" cy="8715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th-TH" sz="2400" b="1" dirty="0">
              <a:solidFill>
                <a:schemeClr val="bg1"/>
              </a:solidFill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CEDF8AB3-CD09-4D92-BBB2-F7EC508128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1986" y="6146737"/>
            <a:ext cx="6762153" cy="871537"/>
          </a:xfrm>
        </p:spPr>
        <p:txBody>
          <a:bodyPr anchor="ctr">
            <a:normAutofit/>
          </a:bodyPr>
          <a:lstStyle/>
          <a:p>
            <a:pPr algn="l"/>
            <a:r>
              <a:rPr lang="en-US" sz="2400" b="1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Introduction</a:t>
            </a:r>
            <a:endParaRPr lang="th-TH" sz="2400" b="1" dirty="0">
              <a:solidFill>
                <a:schemeClr val="bg1"/>
              </a:solidFill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C2F8BCFB-9CF5-4221-B642-09464AEA7E4C}"/>
              </a:ext>
            </a:extLst>
          </p:cNvPr>
          <p:cNvSpPr/>
          <p:nvPr/>
        </p:nvSpPr>
        <p:spPr>
          <a:xfrm>
            <a:off x="141986" y="140517"/>
            <a:ext cx="6906884" cy="516431"/>
          </a:xfrm>
          <a:prstGeom prst="roundRect">
            <a:avLst/>
          </a:prstGeom>
          <a:solidFill>
            <a:srgbClr val="FE7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h-TH" b="1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ส่วนประกอบในการเขียนโปรแกรมหุ่นยนต์</a:t>
            </a:r>
          </a:p>
        </p:txBody>
      </p:sp>
      <p:pic>
        <p:nvPicPr>
          <p:cNvPr id="23" name="รูปภาพ 15">
            <a:extLst>
              <a:ext uri="{FF2B5EF4-FFF2-40B4-BE49-F238E27FC236}">
                <a16:creationId xmlns:a16="http://schemas.microsoft.com/office/drawing/2014/main" id="{34F2D838-3464-4EE6-BA33-6E212546477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1780" y="6251543"/>
            <a:ext cx="606457" cy="60645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C8FCC1BC-CFCB-4E0F-86FB-F1CC06F25196}"/>
              </a:ext>
            </a:extLst>
          </p:cNvPr>
          <p:cNvSpPr txBox="1"/>
          <p:nvPr/>
        </p:nvSpPr>
        <p:spPr>
          <a:xfrm>
            <a:off x="11044964" y="6337010"/>
            <a:ext cx="11326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MTB</a:t>
            </a:r>
            <a:endParaRPr lang="th-TH" sz="32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23AFF17-46E7-4F95-AEB2-AB76C98B4C94}"/>
              </a:ext>
            </a:extLst>
          </p:cNvPr>
          <p:cNvSpPr txBox="1"/>
          <p:nvPr/>
        </p:nvSpPr>
        <p:spPr>
          <a:xfrm>
            <a:off x="11067672" y="6229288"/>
            <a:ext cx="113269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MICROTECHBEING</a:t>
            </a:r>
            <a:endParaRPr lang="th-TH" sz="8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57E96AF-D78E-4215-8E6F-16B98148B041}"/>
              </a:ext>
            </a:extLst>
          </p:cNvPr>
          <p:cNvSpPr txBox="1"/>
          <p:nvPr/>
        </p:nvSpPr>
        <p:spPr>
          <a:xfrm>
            <a:off x="7191637" y="6206058"/>
            <a:ext cx="113269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POWERED by</a:t>
            </a:r>
            <a:endParaRPr lang="th-TH" sz="900" b="1" dirty="0">
              <a:solidFill>
                <a:schemeClr val="bg1"/>
              </a:solidFill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6F549AD-F02D-4523-AE8C-7810CCB9EF56}"/>
              </a:ext>
            </a:extLst>
          </p:cNvPr>
          <p:cNvSpPr/>
          <p:nvPr/>
        </p:nvSpPr>
        <p:spPr>
          <a:xfrm>
            <a:off x="1667048" y="1198487"/>
            <a:ext cx="2175029" cy="516432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Kanit" panose="00000500000000000000" pitchFamily="2" charset="-34"/>
                <a:cs typeface="Kanit" panose="00000500000000000000" pitchFamily="2" charset="-34"/>
              </a:rPr>
              <a:t>Hardware</a:t>
            </a:r>
            <a:endParaRPr lang="th-TH" dirty="0"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26B8CA39-D169-4021-A475-9854C1780CF0}"/>
              </a:ext>
            </a:extLst>
          </p:cNvPr>
          <p:cNvSpPr/>
          <p:nvPr/>
        </p:nvSpPr>
        <p:spPr>
          <a:xfrm>
            <a:off x="7757982" y="1198487"/>
            <a:ext cx="2175029" cy="516432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Kanit" panose="00000500000000000000" pitchFamily="2" charset="-34"/>
                <a:cs typeface="Kanit" panose="00000500000000000000" pitchFamily="2" charset="-34"/>
              </a:rPr>
              <a:t>Software</a:t>
            </a:r>
            <a:endParaRPr lang="th-TH" dirty="0"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C63DFDF-419E-42E0-8651-7EA994576D45}"/>
              </a:ext>
            </a:extLst>
          </p:cNvPr>
          <p:cNvCxnSpPr/>
          <p:nvPr/>
        </p:nvCxnSpPr>
        <p:spPr>
          <a:xfrm>
            <a:off x="5717219" y="1349406"/>
            <a:ext cx="0" cy="4509856"/>
          </a:xfrm>
          <a:prstGeom prst="line">
            <a:avLst/>
          </a:prstGeom>
          <a:ln w="28575">
            <a:solidFill>
              <a:srgbClr val="FF99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99F572D0-27F6-442F-A3EF-9C594A981D3F}"/>
              </a:ext>
            </a:extLst>
          </p:cNvPr>
          <p:cNvSpPr/>
          <p:nvPr/>
        </p:nvSpPr>
        <p:spPr>
          <a:xfrm>
            <a:off x="348889" y="2308441"/>
            <a:ext cx="1738546" cy="387540"/>
          </a:xfrm>
          <a:prstGeom prst="round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Kanit" panose="00000500000000000000" pitchFamily="2" charset="-34"/>
                <a:cs typeface="Kanit" panose="00000500000000000000" pitchFamily="2" charset="-34"/>
              </a:rPr>
              <a:t>Mechanical</a:t>
            </a:r>
            <a:endParaRPr lang="th-TH" sz="2000" dirty="0"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92ECE341-2AB2-4B40-A913-6B0B0C6E06BB}"/>
              </a:ext>
            </a:extLst>
          </p:cNvPr>
          <p:cNvSpPr/>
          <p:nvPr/>
        </p:nvSpPr>
        <p:spPr>
          <a:xfrm>
            <a:off x="3421688" y="2308441"/>
            <a:ext cx="1738546" cy="387540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Kanit" panose="00000500000000000000" pitchFamily="2" charset="-34"/>
                <a:cs typeface="Kanit" panose="00000500000000000000" pitchFamily="2" charset="-34"/>
              </a:rPr>
              <a:t>Electronic</a:t>
            </a:r>
            <a:endParaRPr lang="th-TH" sz="2000" dirty="0"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7871C02-4FD2-493D-AF3D-267868556050}"/>
              </a:ext>
            </a:extLst>
          </p:cNvPr>
          <p:cNvCxnSpPr>
            <a:cxnSpLocks/>
          </p:cNvCxnSpPr>
          <p:nvPr/>
        </p:nvCxnSpPr>
        <p:spPr>
          <a:xfrm>
            <a:off x="2754563" y="1714919"/>
            <a:ext cx="0" cy="296761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EA60C65-6B78-4E7E-BF94-0EA99CAAAAC1}"/>
              </a:ext>
            </a:extLst>
          </p:cNvPr>
          <p:cNvCxnSpPr>
            <a:cxnSpLocks/>
          </p:cNvCxnSpPr>
          <p:nvPr/>
        </p:nvCxnSpPr>
        <p:spPr>
          <a:xfrm>
            <a:off x="1218162" y="2011680"/>
            <a:ext cx="3072799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BF85DF19-8CA7-4AEE-896B-83CCCF0909CF}"/>
              </a:ext>
            </a:extLst>
          </p:cNvPr>
          <p:cNvCxnSpPr>
            <a:cxnSpLocks/>
          </p:cNvCxnSpPr>
          <p:nvPr/>
        </p:nvCxnSpPr>
        <p:spPr>
          <a:xfrm>
            <a:off x="1218162" y="2011680"/>
            <a:ext cx="0" cy="296761"/>
          </a:xfrm>
          <a:prstGeom prst="line">
            <a:avLst/>
          </a:prstGeom>
          <a:ln w="28575">
            <a:solidFill>
              <a:srgbClr val="00206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61C0EF3D-4510-417A-BD5B-ED226CB65FCA}"/>
              </a:ext>
            </a:extLst>
          </p:cNvPr>
          <p:cNvCxnSpPr>
            <a:cxnSpLocks/>
          </p:cNvCxnSpPr>
          <p:nvPr/>
        </p:nvCxnSpPr>
        <p:spPr>
          <a:xfrm>
            <a:off x="4290961" y="2011680"/>
            <a:ext cx="0" cy="296761"/>
          </a:xfrm>
          <a:prstGeom prst="line">
            <a:avLst/>
          </a:prstGeom>
          <a:ln w="28575">
            <a:solidFill>
              <a:srgbClr val="00206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92F49BB1-3368-42E9-B309-A1E4A70A40D0}"/>
              </a:ext>
            </a:extLst>
          </p:cNvPr>
          <p:cNvSpPr/>
          <p:nvPr/>
        </p:nvSpPr>
        <p:spPr>
          <a:xfrm>
            <a:off x="681084" y="2978872"/>
            <a:ext cx="1406351" cy="387540"/>
          </a:xfrm>
          <a:prstGeom prst="round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latin typeface="Kanit" panose="00000500000000000000" pitchFamily="2" charset="-34"/>
                <a:cs typeface="Kanit" panose="00000500000000000000" pitchFamily="2" charset="-34"/>
              </a:rPr>
              <a:t>DC Motor</a:t>
            </a:r>
            <a:endParaRPr lang="th-TH" sz="2000" dirty="0"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8A34A41C-182B-4E86-8E56-A85BE040520B}"/>
              </a:ext>
            </a:extLst>
          </p:cNvPr>
          <p:cNvCxnSpPr>
            <a:cxnSpLocks/>
          </p:cNvCxnSpPr>
          <p:nvPr/>
        </p:nvCxnSpPr>
        <p:spPr>
          <a:xfrm>
            <a:off x="444179" y="2646129"/>
            <a:ext cx="0" cy="2110445"/>
          </a:xfrm>
          <a:prstGeom prst="line">
            <a:avLst/>
          </a:prstGeom>
          <a:ln w="28575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E220F7BE-E3A7-4BBA-8722-F441E7207948}"/>
              </a:ext>
            </a:extLst>
          </p:cNvPr>
          <p:cNvSpPr/>
          <p:nvPr/>
        </p:nvSpPr>
        <p:spPr>
          <a:xfrm>
            <a:off x="681084" y="3497899"/>
            <a:ext cx="1406350" cy="387540"/>
          </a:xfrm>
          <a:prstGeom prst="round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latin typeface="Kanit" panose="00000500000000000000" pitchFamily="2" charset="-34"/>
                <a:cs typeface="Kanit" panose="00000500000000000000" pitchFamily="2" charset="-34"/>
              </a:rPr>
              <a:t>RC Servo</a:t>
            </a:r>
            <a:endParaRPr lang="th-TH" sz="2000" dirty="0"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35001BA1-D1BC-4069-BE2F-57E446899A68}"/>
              </a:ext>
            </a:extLst>
          </p:cNvPr>
          <p:cNvSpPr/>
          <p:nvPr/>
        </p:nvSpPr>
        <p:spPr>
          <a:xfrm>
            <a:off x="681084" y="4016926"/>
            <a:ext cx="1406348" cy="387540"/>
          </a:xfrm>
          <a:prstGeom prst="round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latin typeface="Kanit" panose="00000500000000000000" pitchFamily="2" charset="-34"/>
                <a:cs typeface="Kanit" panose="00000500000000000000" pitchFamily="2" charset="-34"/>
              </a:rPr>
              <a:t>Wheel</a:t>
            </a:r>
            <a:endParaRPr lang="th-TH" sz="2000" dirty="0"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0CFCB187-8426-4590-AFFE-8C01A657C9C7}"/>
              </a:ext>
            </a:extLst>
          </p:cNvPr>
          <p:cNvSpPr/>
          <p:nvPr/>
        </p:nvSpPr>
        <p:spPr>
          <a:xfrm>
            <a:off x="681084" y="4562804"/>
            <a:ext cx="1406343" cy="387540"/>
          </a:xfrm>
          <a:prstGeom prst="round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latin typeface="Kanit" panose="00000500000000000000" pitchFamily="2" charset="-34"/>
                <a:cs typeface="Kanit" panose="00000500000000000000" pitchFamily="2" charset="-34"/>
              </a:rPr>
              <a:t>Keeper</a:t>
            </a:r>
            <a:endParaRPr lang="th-TH" sz="2000" dirty="0"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8DB8D34F-CEA2-4919-91EB-9EFE4DFFE09B}"/>
              </a:ext>
            </a:extLst>
          </p:cNvPr>
          <p:cNvCxnSpPr>
            <a:cxnSpLocks/>
          </p:cNvCxnSpPr>
          <p:nvPr/>
        </p:nvCxnSpPr>
        <p:spPr>
          <a:xfrm>
            <a:off x="442128" y="3159424"/>
            <a:ext cx="274268" cy="0"/>
          </a:xfrm>
          <a:prstGeom prst="line">
            <a:avLst/>
          </a:prstGeom>
          <a:ln w="28575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F2AADA52-90E7-458C-8F84-B3AB6AD6C86B}"/>
              </a:ext>
            </a:extLst>
          </p:cNvPr>
          <p:cNvCxnSpPr>
            <a:cxnSpLocks/>
          </p:cNvCxnSpPr>
          <p:nvPr/>
        </p:nvCxnSpPr>
        <p:spPr>
          <a:xfrm>
            <a:off x="442128" y="3691669"/>
            <a:ext cx="274268" cy="0"/>
          </a:xfrm>
          <a:prstGeom prst="line">
            <a:avLst/>
          </a:prstGeom>
          <a:ln w="28575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75FFDF13-574A-49A7-9755-F830D5341DD3}"/>
              </a:ext>
            </a:extLst>
          </p:cNvPr>
          <p:cNvCxnSpPr>
            <a:cxnSpLocks/>
          </p:cNvCxnSpPr>
          <p:nvPr/>
        </p:nvCxnSpPr>
        <p:spPr>
          <a:xfrm>
            <a:off x="448366" y="4210696"/>
            <a:ext cx="274268" cy="0"/>
          </a:xfrm>
          <a:prstGeom prst="line">
            <a:avLst/>
          </a:prstGeom>
          <a:ln w="28575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22C5F280-B4FB-4BF8-85A9-53E6E6AEA7CF}"/>
              </a:ext>
            </a:extLst>
          </p:cNvPr>
          <p:cNvCxnSpPr>
            <a:cxnSpLocks/>
          </p:cNvCxnSpPr>
          <p:nvPr/>
        </p:nvCxnSpPr>
        <p:spPr>
          <a:xfrm>
            <a:off x="442128" y="4756574"/>
            <a:ext cx="274268" cy="0"/>
          </a:xfrm>
          <a:prstGeom prst="line">
            <a:avLst/>
          </a:prstGeom>
          <a:ln w="28575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7111E0BE-7478-4FA9-8033-DAA4E9011321}"/>
              </a:ext>
            </a:extLst>
          </p:cNvPr>
          <p:cNvCxnSpPr>
            <a:cxnSpLocks/>
          </p:cNvCxnSpPr>
          <p:nvPr/>
        </p:nvCxnSpPr>
        <p:spPr>
          <a:xfrm>
            <a:off x="3543966" y="2658261"/>
            <a:ext cx="0" cy="2110445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9B571101-E78D-4B90-B86E-D63A85460E0F}"/>
              </a:ext>
            </a:extLst>
          </p:cNvPr>
          <p:cNvCxnSpPr>
            <a:cxnSpLocks/>
          </p:cNvCxnSpPr>
          <p:nvPr/>
        </p:nvCxnSpPr>
        <p:spPr>
          <a:xfrm>
            <a:off x="3541915" y="3171556"/>
            <a:ext cx="274268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C7236331-506C-47EA-AF0D-4B581DD1D209}"/>
              </a:ext>
            </a:extLst>
          </p:cNvPr>
          <p:cNvSpPr/>
          <p:nvPr/>
        </p:nvSpPr>
        <p:spPr>
          <a:xfrm>
            <a:off x="3780870" y="2965654"/>
            <a:ext cx="1379362" cy="387540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latin typeface="Kanit" panose="00000500000000000000" pitchFamily="2" charset="-34"/>
                <a:cs typeface="Kanit" panose="00000500000000000000" pitchFamily="2" charset="-34"/>
              </a:rPr>
              <a:t>MCU, CPU</a:t>
            </a:r>
            <a:endParaRPr lang="th-TH" sz="2000" dirty="0"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1FA6CDDD-2636-4728-9E4C-622130054AFE}"/>
              </a:ext>
            </a:extLst>
          </p:cNvPr>
          <p:cNvCxnSpPr>
            <a:cxnSpLocks/>
          </p:cNvCxnSpPr>
          <p:nvPr/>
        </p:nvCxnSpPr>
        <p:spPr>
          <a:xfrm>
            <a:off x="3541915" y="3721806"/>
            <a:ext cx="274268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845A0935-AFCB-4D23-B3F7-7D56F459427D}"/>
              </a:ext>
            </a:extLst>
          </p:cNvPr>
          <p:cNvSpPr/>
          <p:nvPr/>
        </p:nvSpPr>
        <p:spPr>
          <a:xfrm>
            <a:off x="3780870" y="3515904"/>
            <a:ext cx="1379362" cy="387540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latin typeface="Kanit" panose="00000500000000000000" pitchFamily="2" charset="-34"/>
                <a:cs typeface="Kanit" panose="00000500000000000000" pitchFamily="2" charset="-34"/>
              </a:rPr>
              <a:t>Sensor</a:t>
            </a:r>
            <a:endParaRPr lang="th-TH" sz="2000" dirty="0"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7CF3022E-25F7-48D8-890A-A51B4595CD47}"/>
              </a:ext>
            </a:extLst>
          </p:cNvPr>
          <p:cNvCxnSpPr>
            <a:cxnSpLocks/>
          </p:cNvCxnSpPr>
          <p:nvPr/>
        </p:nvCxnSpPr>
        <p:spPr>
          <a:xfrm>
            <a:off x="3535698" y="4756574"/>
            <a:ext cx="274268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D20B5A73-013E-4624-8D68-B9BFA17FB950}"/>
              </a:ext>
            </a:extLst>
          </p:cNvPr>
          <p:cNvSpPr/>
          <p:nvPr/>
        </p:nvSpPr>
        <p:spPr>
          <a:xfrm>
            <a:off x="3765405" y="4620753"/>
            <a:ext cx="1379362" cy="387540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latin typeface="Kanit" panose="00000500000000000000" pitchFamily="2" charset="-34"/>
                <a:cs typeface="Kanit" panose="00000500000000000000" pitchFamily="2" charset="-34"/>
              </a:rPr>
              <a:t>Power</a:t>
            </a:r>
            <a:endParaRPr lang="th-TH" sz="2000" dirty="0"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45470E83-9B02-4463-82EF-9926F72E0F9B}"/>
              </a:ext>
            </a:extLst>
          </p:cNvPr>
          <p:cNvCxnSpPr>
            <a:cxnSpLocks/>
          </p:cNvCxnSpPr>
          <p:nvPr/>
        </p:nvCxnSpPr>
        <p:spPr>
          <a:xfrm>
            <a:off x="3535698" y="4257388"/>
            <a:ext cx="274268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6F7B3FAB-B643-45F1-9C13-5DFD089A3F59}"/>
              </a:ext>
            </a:extLst>
          </p:cNvPr>
          <p:cNvSpPr/>
          <p:nvPr/>
        </p:nvSpPr>
        <p:spPr>
          <a:xfrm>
            <a:off x="3774653" y="4051486"/>
            <a:ext cx="1379362" cy="387540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latin typeface="Kanit" panose="00000500000000000000" pitchFamily="2" charset="-34"/>
                <a:cs typeface="Kanit" panose="00000500000000000000" pitchFamily="2" charset="-34"/>
              </a:rPr>
              <a:t>Driver</a:t>
            </a:r>
            <a:endParaRPr lang="th-TH" sz="2000" dirty="0"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05CBBFFD-0589-4EE2-A37D-7D14532E196F}"/>
              </a:ext>
            </a:extLst>
          </p:cNvPr>
          <p:cNvSpPr/>
          <p:nvPr/>
        </p:nvSpPr>
        <p:spPr>
          <a:xfrm>
            <a:off x="6461993" y="2281723"/>
            <a:ext cx="1738546" cy="38754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Kanit" panose="00000500000000000000" pitchFamily="2" charset="-34"/>
                <a:cs typeface="Kanit" panose="00000500000000000000" pitchFamily="2" charset="-34"/>
              </a:rPr>
              <a:t>Language</a:t>
            </a:r>
            <a:endParaRPr lang="th-TH" sz="2000" dirty="0"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id="{D9E2C0D0-E99C-48A3-B87C-9E27CAEDDBB7}"/>
              </a:ext>
            </a:extLst>
          </p:cNvPr>
          <p:cNvSpPr/>
          <p:nvPr/>
        </p:nvSpPr>
        <p:spPr>
          <a:xfrm>
            <a:off x="9534792" y="2281723"/>
            <a:ext cx="1738546" cy="387540"/>
          </a:xfrm>
          <a:prstGeom prst="round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Kanit" panose="00000500000000000000" pitchFamily="2" charset="-34"/>
                <a:cs typeface="Kanit" panose="00000500000000000000" pitchFamily="2" charset="-34"/>
              </a:rPr>
              <a:t>Framework</a:t>
            </a:r>
            <a:endParaRPr lang="th-TH" sz="2000" dirty="0"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5D8200F4-902E-4B7A-B63D-E28E9489493B}"/>
              </a:ext>
            </a:extLst>
          </p:cNvPr>
          <p:cNvCxnSpPr>
            <a:cxnSpLocks/>
          </p:cNvCxnSpPr>
          <p:nvPr/>
        </p:nvCxnSpPr>
        <p:spPr>
          <a:xfrm>
            <a:off x="8867667" y="1688201"/>
            <a:ext cx="0" cy="296761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CFDD3B87-E652-4C42-A9D5-2D2357480BFC}"/>
              </a:ext>
            </a:extLst>
          </p:cNvPr>
          <p:cNvCxnSpPr>
            <a:cxnSpLocks/>
          </p:cNvCxnSpPr>
          <p:nvPr/>
        </p:nvCxnSpPr>
        <p:spPr>
          <a:xfrm>
            <a:off x="7331266" y="1984962"/>
            <a:ext cx="3072799" cy="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459EEC93-FB9A-477F-8238-6EB4570139B4}"/>
              </a:ext>
            </a:extLst>
          </p:cNvPr>
          <p:cNvCxnSpPr>
            <a:cxnSpLocks/>
          </p:cNvCxnSpPr>
          <p:nvPr/>
        </p:nvCxnSpPr>
        <p:spPr>
          <a:xfrm>
            <a:off x="7331266" y="1984962"/>
            <a:ext cx="0" cy="296761"/>
          </a:xfrm>
          <a:prstGeom prst="line">
            <a:avLst/>
          </a:prstGeom>
          <a:ln w="28575">
            <a:solidFill>
              <a:srgbClr val="00B0F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A6F9CD22-5264-49FF-A15F-C73176B0A08B}"/>
              </a:ext>
            </a:extLst>
          </p:cNvPr>
          <p:cNvCxnSpPr>
            <a:cxnSpLocks/>
          </p:cNvCxnSpPr>
          <p:nvPr/>
        </p:nvCxnSpPr>
        <p:spPr>
          <a:xfrm>
            <a:off x="10404065" y="1984962"/>
            <a:ext cx="0" cy="296761"/>
          </a:xfrm>
          <a:prstGeom prst="line">
            <a:avLst/>
          </a:prstGeom>
          <a:ln w="28575">
            <a:solidFill>
              <a:srgbClr val="00B0F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id="{2BB17CFD-0E2E-4A6E-809E-6C3EFAE45462}"/>
              </a:ext>
            </a:extLst>
          </p:cNvPr>
          <p:cNvSpPr/>
          <p:nvPr/>
        </p:nvSpPr>
        <p:spPr>
          <a:xfrm>
            <a:off x="6794188" y="2952154"/>
            <a:ext cx="1406351" cy="38754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latin typeface="Kanit" panose="00000500000000000000" pitchFamily="2" charset="-34"/>
                <a:cs typeface="Kanit" panose="00000500000000000000" pitchFamily="2" charset="-34"/>
              </a:rPr>
              <a:t>C/C++</a:t>
            </a:r>
            <a:endParaRPr lang="th-TH" sz="2000" dirty="0"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40853FF1-511D-43CE-A1BB-162106F1EEC4}"/>
              </a:ext>
            </a:extLst>
          </p:cNvPr>
          <p:cNvCxnSpPr>
            <a:cxnSpLocks/>
          </p:cNvCxnSpPr>
          <p:nvPr/>
        </p:nvCxnSpPr>
        <p:spPr>
          <a:xfrm>
            <a:off x="6557283" y="2619411"/>
            <a:ext cx="0" cy="2110445"/>
          </a:xfrm>
          <a:prstGeom prst="line">
            <a:avLst/>
          </a:prstGeom>
          <a:ln w="28575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: Rounded Corners 77">
            <a:extLst>
              <a:ext uri="{FF2B5EF4-FFF2-40B4-BE49-F238E27FC236}">
                <a16:creationId xmlns:a16="http://schemas.microsoft.com/office/drawing/2014/main" id="{D5E8D271-5021-4821-B3DA-6CA625F067A5}"/>
              </a:ext>
            </a:extLst>
          </p:cNvPr>
          <p:cNvSpPr/>
          <p:nvPr/>
        </p:nvSpPr>
        <p:spPr>
          <a:xfrm>
            <a:off x="6794188" y="3471181"/>
            <a:ext cx="1406350" cy="38754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dirty="0">
                <a:latin typeface="Kanit" panose="00000500000000000000" pitchFamily="2" charset="-34"/>
                <a:cs typeface="Kanit" panose="00000500000000000000" pitchFamily="2" charset="-34"/>
              </a:rPr>
              <a:t>JavaScript</a:t>
            </a:r>
            <a:endParaRPr lang="th-TH" sz="1800" dirty="0"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79" name="Rectangle: Rounded Corners 78">
            <a:extLst>
              <a:ext uri="{FF2B5EF4-FFF2-40B4-BE49-F238E27FC236}">
                <a16:creationId xmlns:a16="http://schemas.microsoft.com/office/drawing/2014/main" id="{52E2E7F9-1200-4BAB-A5E2-4C866732FA8D}"/>
              </a:ext>
            </a:extLst>
          </p:cNvPr>
          <p:cNvSpPr/>
          <p:nvPr/>
        </p:nvSpPr>
        <p:spPr>
          <a:xfrm>
            <a:off x="6794188" y="3990208"/>
            <a:ext cx="1406348" cy="38754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latin typeface="Kanit" panose="00000500000000000000" pitchFamily="2" charset="-34"/>
                <a:cs typeface="Kanit" panose="00000500000000000000" pitchFamily="2" charset="-34"/>
              </a:rPr>
              <a:t>Python</a:t>
            </a:r>
            <a:endParaRPr lang="th-TH" sz="2000" dirty="0"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80" name="Rectangle: Rounded Corners 79">
            <a:extLst>
              <a:ext uri="{FF2B5EF4-FFF2-40B4-BE49-F238E27FC236}">
                <a16:creationId xmlns:a16="http://schemas.microsoft.com/office/drawing/2014/main" id="{23240E7A-A636-4372-9665-2E572E11942F}"/>
              </a:ext>
            </a:extLst>
          </p:cNvPr>
          <p:cNvSpPr/>
          <p:nvPr/>
        </p:nvSpPr>
        <p:spPr>
          <a:xfrm>
            <a:off x="6794188" y="4536086"/>
            <a:ext cx="1406343" cy="38754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latin typeface="Kanit" panose="00000500000000000000" pitchFamily="2" charset="-34"/>
                <a:cs typeface="Kanit" panose="00000500000000000000" pitchFamily="2" charset="-34"/>
              </a:rPr>
              <a:t>Go</a:t>
            </a:r>
            <a:endParaRPr lang="th-TH" sz="2000" dirty="0"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44F90E9B-D029-4B8D-8D5C-6599C1203BB9}"/>
              </a:ext>
            </a:extLst>
          </p:cNvPr>
          <p:cNvCxnSpPr>
            <a:cxnSpLocks/>
          </p:cNvCxnSpPr>
          <p:nvPr/>
        </p:nvCxnSpPr>
        <p:spPr>
          <a:xfrm>
            <a:off x="6555232" y="3132706"/>
            <a:ext cx="274268" cy="0"/>
          </a:xfrm>
          <a:prstGeom prst="line">
            <a:avLst/>
          </a:prstGeom>
          <a:ln w="28575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7B6CE857-84A9-497C-A3D4-7988607A6549}"/>
              </a:ext>
            </a:extLst>
          </p:cNvPr>
          <p:cNvCxnSpPr>
            <a:cxnSpLocks/>
          </p:cNvCxnSpPr>
          <p:nvPr/>
        </p:nvCxnSpPr>
        <p:spPr>
          <a:xfrm>
            <a:off x="6555232" y="3664951"/>
            <a:ext cx="274268" cy="0"/>
          </a:xfrm>
          <a:prstGeom prst="line">
            <a:avLst/>
          </a:prstGeom>
          <a:ln w="28575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3D7724CD-1FDC-465E-ADA3-3985DB7B14B3}"/>
              </a:ext>
            </a:extLst>
          </p:cNvPr>
          <p:cNvCxnSpPr>
            <a:cxnSpLocks/>
          </p:cNvCxnSpPr>
          <p:nvPr/>
        </p:nvCxnSpPr>
        <p:spPr>
          <a:xfrm>
            <a:off x="6561470" y="4183978"/>
            <a:ext cx="274268" cy="0"/>
          </a:xfrm>
          <a:prstGeom prst="line">
            <a:avLst/>
          </a:prstGeom>
          <a:ln w="28575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AE3CB59A-865C-4470-96A2-70BD299E3041}"/>
              </a:ext>
            </a:extLst>
          </p:cNvPr>
          <p:cNvCxnSpPr>
            <a:cxnSpLocks/>
          </p:cNvCxnSpPr>
          <p:nvPr/>
        </p:nvCxnSpPr>
        <p:spPr>
          <a:xfrm>
            <a:off x="6555232" y="4729856"/>
            <a:ext cx="274268" cy="0"/>
          </a:xfrm>
          <a:prstGeom prst="line">
            <a:avLst/>
          </a:prstGeom>
          <a:ln w="28575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C9C51247-4903-4D80-8D92-D8AEC08007E5}"/>
              </a:ext>
            </a:extLst>
          </p:cNvPr>
          <p:cNvCxnSpPr>
            <a:cxnSpLocks/>
          </p:cNvCxnSpPr>
          <p:nvPr/>
        </p:nvCxnSpPr>
        <p:spPr>
          <a:xfrm>
            <a:off x="9657070" y="2631543"/>
            <a:ext cx="0" cy="2691365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0920F0C6-4F59-4327-BA60-9E34AAE18D8A}"/>
              </a:ext>
            </a:extLst>
          </p:cNvPr>
          <p:cNvCxnSpPr>
            <a:cxnSpLocks/>
          </p:cNvCxnSpPr>
          <p:nvPr/>
        </p:nvCxnSpPr>
        <p:spPr>
          <a:xfrm>
            <a:off x="9655019" y="3144838"/>
            <a:ext cx="274268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Rectangle: Rounded Corners 86">
            <a:extLst>
              <a:ext uri="{FF2B5EF4-FFF2-40B4-BE49-F238E27FC236}">
                <a16:creationId xmlns:a16="http://schemas.microsoft.com/office/drawing/2014/main" id="{2F91C137-A3FD-42CC-8426-82BD34C9D6E9}"/>
              </a:ext>
            </a:extLst>
          </p:cNvPr>
          <p:cNvSpPr/>
          <p:nvPr/>
        </p:nvSpPr>
        <p:spPr>
          <a:xfrm>
            <a:off x="9893974" y="2938936"/>
            <a:ext cx="1379362" cy="387540"/>
          </a:xfrm>
          <a:prstGeom prst="round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latin typeface="Kanit" panose="00000500000000000000" pitchFamily="2" charset="-34"/>
                <a:cs typeface="Kanit" panose="00000500000000000000" pitchFamily="2" charset="-34"/>
              </a:rPr>
              <a:t>Arduino IDE</a:t>
            </a:r>
            <a:endParaRPr lang="th-TH" sz="1600" dirty="0"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30527CE5-71B4-4500-B357-14C90F50C263}"/>
              </a:ext>
            </a:extLst>
          </p:cNvPr>
          <p:cNvCxnSpPr>
            <a:cxnSpLocks/>
          </p:cNvCxnSpPr>
          <p:nvPr/>
        </p:nvCxnSpPr>
        <p:spPr>
          <a:xfrm>
            <a:off x="9655019" y="3695088"/>
            <a:ext cx="274268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Rectangle: Rounded Corners 88">
            <a:extLst>
              <a:ext uri="{FF2B5EF4-FFF2-40B4-BE49-F238E27FC236}">
                <a16:creationId xmlns:a16="http://schemas.microsoft.com/office/drawing/2014/main" id="{E9FDAEA8-4FEA-4C94-A004-504F0B9F5476}"/>
              </a:ext>
            </a:extLst>
          </p:cNvPr>
          <p:cNvSpPr/>
          <p:nvPr/>
        </p:nvSpPr>
        <p:spPr>
          <a:xfrm>
            <a:off x="9887757" y="3465512"/>
            <a:ext cx="1379362" cy="387540"/>
          </a:xfrm>
          <a:prstGeom prst="round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latin typeface="Kanit" panose="00000500000000000000" pitchFamily="2" charset="-34"/>
                <a:cs typeface="Kanit" panose="00000500000000000000" pitchFamily="2" charset="-34"/>
              </a:rPr>
              <a:t>Keil </a:t>
            </a:r>
            <a:r>
              <a:rPr lang="en-US" sz="1600" dirty="0" err="1">
                <a:latin typeface="Kanit" panose="00000500000000000000" pitchFamily="2" charset="-34"/>
                <a:cs typeface="Kanit" panose="00000500000000000000" pitchFamily="2" charset="-34"/>
              </a:rPr>
              <a:t>uVision</a:t>
            </a:r>
            <a:endParaRPr lang="th-TH" sz="1600" dirty="0"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92B8B927-CE05-4316-9028-3116D5F6DF4D}"/>
              </a:ext>
            </a:extLst>
          </p:cNvPr>
          <p:cNvCxnSpPr>
            <a:cxnSpLocks/>
          </p:cNvCxnSpPr>
          <p:nvPr/>
        </p:nvCxnSpPr>
        <p:spPr>
          <a:xfrm>
            <a:off x="9648802" y="4729856"/>
            <a:ext cx="274268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ectangle: Rounded Corners 90">
            <a:extLst>
              <a:ext uri="{FF2B5EF4-FFF2-40B4-BE49-F238E27FC236}">
                <a16:creationId xmlns:a16="http://schemas.microsoft.com/office/drawing/2014/main" id="{AD52D45E-FC74-4C1C-8666-18D3C82B4336}"/>
              </a:ext>
            </a:extLst>
          </p:cNvPr>
          <p:cNvSpPr/>
          <p:nvPr/>
        </p:nvSpPr>
        <p:spPr>
          <a:xfrm>
            <a:off x="9887757" y="4537728"/>
            <a:ext cx="1379362" cy="387540"/>
          </a:xfrm>
          <a:prstGeom prst="round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latin typeface="Kanit" panose="00000500000000000000" pitchFamily="2" charset="-34"/>
                <a:cs typeface="Kanit" panose="00000500000000000000" pitchFamily="2" charset="-34"/>
              </a:rPr>
              <a:t>EWARM</a:t>
            </a:r>
            <a:endParaRPr lang="th-TH" sz="1600" dirty="0"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55841CE8-D690-4B42-B7C5-7BE291DB06EB}"/>
              </a:ext>
            </a:extLst>
          </p:cNvPr>
          <p:cNvCxnSpPr>
            <a:cxnSpLocks/>
          </p:cNvCxnSpPr>
          <p:nvPr/>
        </p:nvCxnSpPr>
        <p:spPr>
          <a:xfrm>
            <a:off x="9648802" y="4230670"/>
            <a:ext cx="274268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id="{E900309F-C08C-407E-90FF-76F3FFF4437E}"/>
              </a:ext>
            </a:extLst>
          </p:cNvPr>
          <p:cNvSpPr/>
          <p:nvPr/>
        </p:nvSpPr>
        <p:spPr>
          <a:xfrm>
            <a:off x="9887757" y="3990208"/>
            <a:ext cx="1379362" cy="387540"/>
          </a:xfrm>
          <a:prstGeom prst="round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latin typeface="Kanit" panose="00000500000000000000" pitchFamily="2" charset="-34"/>
                <a:cs typeface="Kanit" panose="00000500000000000000" pitchFamily="2" charset="-34"/>
              </a:rPr>
              <a:t>TrueSTUDIO</a:t>
            </a:r>
            <a:endParaRPr lang="th-TH" sz="1600" dirty="0"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94" name="Rectangle: Rounded Corners 93">
            <a:extLst>
              <a:ext uri="{FF2B5EF4-FFF2-40B4-BE49-F238E27FC236}">
                <a16:creationId xmlns:a16="http://schemas.microsoft.com/office/drawing/2014/main" id="{C757AE38-D25E-4295-AF83-0F13B6F7F4CD}"/>
              </a:ext>
            </a:extLst>
          </p:cNvPr>
          <p:cNvSpPr/>
          <p:nvPr/>
        </p:nvSpPr>
        <p:spPr>
          <a:xfrm>
            <a:off x="9887757" y="5129138"/>
            <a:ext cx="1379362" cy="387540"/>
          </a:xfrm>
          <a:prstGeom prst="round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latin typeface="Kanit" panose="00000500000000000000" pitchFamily="2" charset="-34"/>
                <a:cs typeface="Kanit" panose="00000500000000000000" pitchFamily="2" charset="-34"/>
              </a:rPr>
              <a:t>Eclipse</a:t>
            </a:r>
            <a:endParaRPr lang="th-TH" sz="1600" dirty="0"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56CDDDD9-C3FE-4DFF-BC74-7FC7A2385D9B}"/>
              </a:ext>
            </a:extLst>
          </p:cNvPr>
          <p:cNvCxnSpPr>
            <a:cxnSpLocks/>
          </p:cNvCxnSpPr>
          <p:nvPr/>
        </p:nvCxnSpPr>
        <p:spPr>
          <a:xfrm>
            <a:off x="9658743" y="5322908"/>
            <a:ext cx="274268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7116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0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9" grpId="0" animBg="1"/>
      <p:bldP spid="22" grpId="0" animBg="1"/>
      <p:bldP spid="27" grpId="0" animBg="1"/>
      <p:bldP spid="44" grpId="0" animBg="1"/>
      <p:bldP spid="50" grpId="0" animBg="1"/>
      <p:bldP spid="51" grpId="0" animBg="1"/>
      <p:bldP spid="52" grpId="0" animBg="1"/>
      <p:bldP spid="62" grpId="0" animBg="1"/>
      <p:bldP spid="64" grpId="0" animBg="1"/>
      <p:bldP spid="66" grpId="0" animBg="1"/>
      <p:bldP spid="68" grpId="0" animBg="1"/>
      <p:bldP spid="70" grpId="0" animBg="1"/>
      <p:bldP spid="71" grpId="0" animBg="1"/>
      <p:bldP spid="76" grpId="0" animBg="1"/>
      <p:bldP spid="78" grpId="0" animBg="1"/>
      <p:bldP spid="79" grpId="0" animBg="1"/>
      <p:bldP spid="80" grpId="0" animBg="1"/>
      <p:bldP spid="87" grpId="0" animBg="1"/>
      <p:bldP spid="89" grpId="0" animBg="1"/>
      <p:bldP spid="91" grpId="0" animBg="1"/>
      <p:bldP spid="93" grpId="0" animBg="1"/>
      <p:bldP spid="9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0" y="6498000"/>
            <a:ext cx="12192000" cy="360000"/>
            <a:chOff x="0" y="6498000"/>
            <a:chExt cx="12192000" cy="360000"/>
          </a:xfrm>
        </p:grpSpPr>
        <p:sp>
          <p:nvSpPr>
            <p:cNvPr id="6" name="Rectangle 5"/>
            <p:cNvSpPr/>
            <p:nvPr/>
          </p:nvSpPr>
          <p:spPr>
            <a:xfrm>
              <a:off x="0" y="6498000"/>
              <a:ext cx="7200000" cy="360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7" name="Rectangle 6"/>
            <p:cNvSpPr/>
            <p:nvPr/>
          </p:nvSpPr>
          <p:spPr>
            <a:xfrm>
              <a:off x="7200000" y="6498000"/>
              <a:ext cx="4992000" cy="36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  <p:grpSp>
        <p:nvGrpSpPr>
          <p:cNvPr id="8" name="Group 82"/>
          <p:cNvGrpSpPr/>
          <p:nvPr/>
        </p:nvGrpSpPr>
        <p:grpSpPr>
          <a:xfrm>
            <a:off x="0" y="6211275"/>
            <a:ext cx="12192000" cy="646725"/>
            <a:chOff x="0" y="6498000"/>
            <a:chExt cx="12192000" cy="360000"/>
          </a:xfrm>
        </p:grpSpPr>
        <p:sp>
          <p:nvSpPr>
            <p:cNvPr id="10" name="Rectangle 83"/>
            <p:cNvSpPr/>
            <p:nvPr/>
          </p:nvSpPr>
          <p:spPr>
            <a:xfrm>
              <a:off x="0" y="6498000"/>
              <a:ext cx="7200000" cy="360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>
                <a:latin typeface="Kanit Light" panose="00000400000000000000" pitchFamily="2" charset="-34"/>
                <a:cs typeface="Kanit Light" panose="00000400000000000000" pitchFamily="2" charset="-34"/>
              </a:endParaRPr>
            </a:p>
          </p:txBody>
        </p:sp>
        <p:sp>
          <p:nvSpPr>
            <p:cNvPr id="12" name="Rectangle 84"/>
            <p:cNvSpPr/>
            <p:nvPr/>
          </p:nvSpPr>
          <p:spPr>
            <a:xfrm>
              <a:off x="7200000" y="6498000"/>
              <a:ext cx="4992000" cy="360000"/>
            </a:xfrm>
            <a:prstGeom prst="rect">
              <a:avLst/>
            </a:prstGeom>
            <a:solidFill>
              <a:srgbClr val="FE7E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>
                <a:latin typeface="Kanit Light" panose="00000400000000000000" pitchFamily="2" charset="-34"/>
                <a:cs typeface="Kanit Light" panose="00000400000000000000" pitchFamily="2" charset="-34"/>
              </a:endParaRPr>
            </a:p>
          </p:txBody>
        </p: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8C247B4A-244B-4BF5-B69E-05EA9AE014A5}"/>
              </a:ext>
            </a:extLst>
          </p:cNvPr>
          <p:cNvSpPr txBox="1">
            <a:spLocks/>
          </p:cNvSpPr>
          <p:nvPr/>
        </p:nvSpPr>
        <p:spPr>
          <a:xfrm>
            <a:off x="141987" y="6146738"/>
            <a:ext cx="4758487" cy="8715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th-TH" sz="2400" b="1" dirty="0">
              <a:solidFill>
                <a:schemeClr val="bg1"/>
              </a:solidFill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CEDF8AB3-CD09-4D92-BBB2-F7EC508128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1986" y="6146737"/>
            <a:ext cx="6762153" cy="871537"/>
          </a:xfrm>
        </p:spPr>
        <p:txBody>
          <a:bodyPr anchor="ctr">
            <a:normAutofit/>
          </a:bodyPr>
          <a:lstStyle/>
          <a:p>
            <a:pPr algn="l"/>
            <a:r>
              <a:rPr lang="en-US" sz="2400" b="1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Introduction</a:t>
            </a:r>
            <a:endParaRPr lang="th-TH" sz="2400" b="1" dirty="0">
              <a:solidFill>
                <a:schemeClr val="bg1"/>
              </a:solidFill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C2F8BCFB-9CF5-4221-B642-09464AEA7E4C}"/>
              </a:ext>
            </a:extLst>
          </p:cNvPr>
          <p:cNvSpPr/>
          <p:nvPr/>
        </p:nvSpPr>
        <p:spPr>
          <a:xfrm>
            <a:off x="141986" y="140517"/>
            <a:ext cx="6906884" cy="516431"/>
          </a:xfrm>
          <a:prstGeom prst="roundRect">
            <a:avLst/>
          </a:prstGeom>
          <a:solidFill>
            <a:srgbClr val="FE7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h-TH" b="1" dirty="0">
                <a:latin typeface="Kanit" panose="00000500000000000000" pitchFamily="2" charset="-34"/>
                <a:cs typeface="Kanit" panose="00000500000000000000" pitchFamily="2" charset="-34"/>
              </a:rPr>
              <a:t>ทำความรู้จักกับ </a:t>
            </a:r>
            <a:r>
              <a:rPr lang="en-US" b="1" dirty="0">
                <a:latin typeface="Kanit" panose="00000500000000000000" pitchFamily="2" charset="-34"/>
                <a:cs typeface="Kanit" panose="00000500000000000000" pitchFamily="2" charset="-34"/>
              </a:rPr>
              <a:t>ESP32</a:t>
            </a:r>
            <a:endParaRPr lang="th-TH" sz="3200" b="1" dirty="0"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pic>
        <p:nvPicPr>
          <p:cNvPr id="23" name="รูปภาพ 15">
            <a:extLst>
              <a:ext uri="{FF2B5EF4-FFF2-40B4-BE49-F238E27FC236}">
                <a16:creationId xmlns:a16="http://schemas.microsoft.com/office/drawing/2014/main" id="{34F2D838-3464-4EE6-BA33-6E212546477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1780" y="6251543"/>
            <a:ext cx="606457" cy="60645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C8FCC1BC-CFCB-4E0F-86FB-F1CC06F25196}"/>
              </a:ext>
            </a:extLst>
          </p:cNvPr>
          <p:cNvSpPr txBox="1"/>
          <p:nvPr/>
        </p:nvSpPr>
        <p:spPr>
          <a:xfrm>
            <a:off x="11044964" y="6337010"/>
            <a:ext cx="11326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MTB</a:t>
            </a:r>
            <a:endParaRPr lang="th-TH" sz="32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23AFF17-46E7-4F95-AEB2-AB76C98B4C94}"/>
              </a:ext>
            </a:extLst>
          </p:cNvPr>
          <p:cNvSpPr txBox="1"/>
          <p:nvPr/>
        </p:nvSpPr>
        <p:spPr>
          <a:xfrm>
            <a:off x="11067672" y="6229288"/>
            <a:ext cx="113269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MICROTECHBEING</a:t>
            </a:r>
            <a:endParaRPr lang="th-TH" sz="8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57E96AF-D78E-4215-8E6F-16B98148B041}"/>
              </a:ext>
            </a:extLst>
          </p:cNvPr>
          <p:cNvSpPr txBox="1"/>
          <p:nvPr/>
        </p:nvSpPr>
        <p:spPr>
          <a:xfrm>
            <a:off x="7191637" y="6206058"/>
            <a:ext cx="113269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POWERED by</a:t>
            </a:r>
            <a:endParaRPr lang="th-TH" sz="900" b="1" dirty="0">
              <a:solidFill>
                <a:schemeClr val="bg1"/>
              </a:solidFill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pic>
        <p:nvPicPr>
          <p:cNvPr id="26626" name="Picture 2" descr="Image for post">
            <a:extLst>
              <a:ext uri="{FF2B5EF4-FFF2-40B4-BE49-F238E27FC236}">
                <a16:creationId xmlns:a16="http://schemas.microsoft.com/office/drawing/2014/main" id="{49C90882-49B2-45B1-9D2A-C81CDED0CC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7285" y="180921"/>
            <a:ext cx="2496711" cy="476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519281C-CD6D-4CE8-BEB2-B65BDCBFC5A0}"/>
              </a:ext>
            </a:extLst>
          </p:cNvPr>
          <p:cNvSpPr txBox="1"/>
          <p:nvPr/>
        </p:nvSpPr>
        <p:spPr>
          <a:xfrm>
            <a:off x="427482" y="4968219"/>
            <a:ext cx="1165266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ESP32</a:t>
            </a:r>
            <a:r>
              <a:rPr lang="en-US" sz="1800" dirty="0">
                <a:latin typeface="Kanit" panose="00000500000000000000" pitchFamily="2" charset="-34"/>
                <a:cs typeface="Kanit" panose="00000500000000000000" pitchFamily="2" charset="-34"/>
              </a:rPr>
              <a:t> </a:t>
            </a:r>
            <a:r>
              <a:rPr lang="th-TH" sz="1800" dirty="0">
                <a:latin typeface="Kanit" panose="00000500000000000000" pitchFamily="2" charset="-34"/>
                <a:cs typeface="Kanit" panose="00000500000000000000" pitchFamily="2" charset="-34"/>
              </a:rPr>
              <a:t>เป็นชิปไมโครคอนโทรลเลอร์ที่มาพร้อม </a:t>
            </a:r>
            <a:r>
              <a:rPr lang="en-US" sz="1800" dirty="0" err="1">
                <a:latin typeface="Kanit" panose="00000500000000000000" pitchFamily="2" charset="-34"/>
                <a:cs typeface="Kanit" panose="00000500000000000000" pitchFamily="2" charset="-34"/>
              </a:rPr>
              <a:t>WiFi</a:t>
            </a:r>
            <a:r>
              <a:rPr lang="en-US" sz="1800" dirty="0">
                <a:latin typeface="Kanit" panose="00000500000000000000" pitchFamily="2" charset="-34"/>
                <a:cs typeface="Kanit" panose="00000500000000000000" pitchFamily="2" charset="-34"/>
              </a:rPr>
              <a:t> </a:t>
            </a:r>
            <a:r>
              <a:rPr lang="th-TH" sz="1800" dirty="0">
                <a:latin typeface="Kanit" panose="00000500000000000000" pitchFamily="2" charset="-34"/>
                <a:cs typeface="Kanit" panose="00000500000000000000" pitchFamily="2" charset="-34"/>
              </a:rPr>
              <a:t>และ </a:t>
            </a:r>
            <a:r>
              <a:rPr lang="en-US" sz="1800" dirty="0">
                <a:latin typeface="Kanit" panose="00000500000000000000" pitchFamily="2" charset="-34"/>
                <a:cs typeface="Kanit" panose="00000500000000000000" pitchFamily="2" charset="-34"/>
              </a:rPr>
              <a:t>Bluetooth</a:t>
            </a:r>
            <a:r>
              <a:rPr lang="th-TH" sz="1800" dirty="0">
                <a:latin typeface="Kanit" panose="00000500000000000000" pitchFamily="2" charset="-34"/>
                <a:cs typeface="Kanit" panose="00000500000000000000" pitchFamily="2" charset="-34"/>
              </a:rPr>
              <a:t> 4.2 แบบ </a:t>
            </a:r>
            <a:r>
              <a:rPr lang="en-US" sz="1800" dirty="0">
                <a:latin typeface="Kanit" panose="00000500000000000000" pitchFamily="2" charset="-34"/>
                <a:cs typeface="Kanit" panose="00000500000000000000" pitchFamily="2" charset="-34"/>
              </a:rPr>
              <a:t>SoC (System on Chip)</a:t>
            </a:r>
            <a:r>
              <a:rPr lang="th-TH" sz="1800" dirty="0">
                <a:latin typeface="Kanit" panose="00000500000000000000" pitchFamily="2" charset="-34"/>
                <a:cs typeface="Kanit" panose="00000500000000000000" pitchFamily="2" charset="-34"/>
              </a:rPr>
              <a:t> สามารถเขียนโปรแกรมลงไปได้เลยไม่จำเป็นต้องใช้ </a:t>
            </a:r>
            <a:r>
              <a:rPr lang="en-US" sz="1800" dirty="0">
                <a:latin typeface="Kanit" panose="00000500000000000000" pitchFamily="2" charset="-34"/>
                <a:cs typeface="Kanit" panose="00000500000000000000" pitchFamily="2" charset="-34"/>
              </a:rPr>
              <a:t>MCU </a:t>
            </a:r>
            <a:r>
              <a:rPr lang="th-TH" sz="1800" dirty="0">
                <a:latin typeface="Kanit" panose="00000500000000000000" pitchFamily="2" charset="-34"/>
                <a:cs typeface="Kanit" panose="00000500000000000000" pitchFamily="2" charset="-34"/>
              </a:rPr>
              <a:t>อื่นมาควบคุม ถูกพัฒนาโดยบริษัท </a:t>
            </a:r>
            <a:r>
              <a:rPr lang="en-US" sz="1800" dirty="0" err="1">
                <a:latin typeface="Kanit" panose="00000500000000000000" pitchFamily="2" charset="-34"/>
                <a:cs typeface="Kanit" panose="00000500000000000000" pitchFamily="2" charset="-34"/>
              </a:rPr>
              <a:t>Espressif</a:t>
            </a:r>
            <a:r>
              <a:rPr lang="en-US" sz="1800" dirty="0">
                <a:latin typeface="Kanit" panose="00000500000000000000" pitchFamily="2" charset="-34"/>
                <a:cs typeface="Kanit" panose="00000500000000000000" pitchFamily="2" charset="-34"/>
              </a:rPr>
              <a:t> </a:t>
            </a:r>
            <a:r>
              <a:rPr lang="th-TH" sz="1800" dirty="0">
                <a:latin typeface="Kanit" panose="00000500000000000000" pitchFamily="2" charset="-34"/>
                <a:cs typeface="Kanit" panose="00000500000000000000" pitchFamily="2" charset="-34"/>
              </a:rPr>
              <a:t>โดย </a:t>
            </a:r>
            <a:r>
              <a:rPr lang="en-US" sz="1800" dirty="0">
                <a:latin typeface="Kanit" panose="00000500000000000000" pitchFamily="2" charset="-34"/>
                <a:cs typeface="Kanit" panose="00000500000000000000" pitchFamily="2" charset="-34"/>
              </a:rPr>
              <a:t>CPU </a:t>
            </a:r>
            <a:r>
              <a:rPr lang="th-TH" sz="1800" dirty="0">
                <a:latin typeface="Kanit" panose="00000500000000000000" pitchFamily="2" charset="-34"/>
                <a:cs typeface="Kanit" panose="00000500000000000000" pitchFamily="2" charset="-34"/>
              </a:rPr>
              <a:t>ใช้สถาปัตยกรรม </a:t>
            </a:r>
            <a:r>
              <a:rPr lang="en-US" sz="1800" dirty="0" err="1">
                <a:latin typeface="Kanit" panose="00000500000000000000" pitchFamily="2" charset="-34"/>
                <a:cs typeface="Kanit" panose="00000500000000000000" pitchFamily="2" charset="-34"/>
              </a:rPr>
              <a:t>Tensilica</a:t>
            </a:r>
            <a:r>
              <a:rPr lang="en-US" sz="1800" dirty="0">
                <a:latin typeface="Kanit" panose="00000500000000000000" pitchFamily="2" charset="-34"/>
                <a:cs typeface="Kanit" panose="00000500000000000000" pitchFamily="2" charset="-34"/>
              </a:rPr>
              <a:t> LX6 </a:t>
            </a:r>
            <a:r>
              <a:rPr lang="th-TH" sz="1800" dirty="0">
                <a:latin typeface="Kanit" panose="00000500000000000000" pitchFamily="2" charset="-34"/>
                <a:cs typeface="Kanit" panose="00000500000000000000" pitchFamily="2" charset="-34"/>
              </a:rPr>
              <a:t>แบบ 2 แกนสมอง สัญญาณนาฬิกา 240</a:t>
            </a:r>
            <a:r>
              <a:rPr lang="en-US" sz="1800" dirty="0">
                <a:latin typeface="Kanit" panose="00000500000000000000" pitchFamily="2" charset="-34"/>
                <a:cs typeface="Kanit" panose="00000500000000000000" pitchFamily="2" charset="-34"/>
              </a:rPr>
              <a:t>MHz </a:t>
            </a:r>
            <a:r>
              <a:rPr lang="th-TH" sz="1800" dirty="0">
                <a:latin typeface="Kanit" panose="00000500000000000000" pitchFamily="2" charset="-34"/>
                <a:cs typeface="Kanit" panose="00000500000000000000" pitchFamily="2" charset="-34"/>
              </a:rPr>
              <a:t>มี</a:t>
            </a:r>
            <a:r>
              <a:rPr lang="en-US" sz="1800" dirty="0">
                <a:latin typeface="Kanit" panose="00000500000000000000" pitchFamily="2" charset="-34"/>
                <a:cs typeface="Kanit" panose="00000500000000000000" pitchFamily="2" charset="-34"/>
              </a:rPr>
              <a:t> GPIO </a:t>
            </a:r>
            <a:r>
              <a:rPr lang="th-TH" sz="1800" dirty="0">
                <a:latin typeface="Kanit" panose="00000500000000000000" pitchFamily="2" charset="-34"/>
                <a:cs typeface="Kanit" panose="00000500000000000000" pitchFamily="2" charset="-34"/>
              </a:rPr>
              <a:t>สำหรับต่อใช้งานจำนวน </a:t>
            </a:r>
            <a:r>
              <a:rPr lang="en-US" sz="1800" dirty="0">
                <a:latin typeface="Kanit" panose="00000500000000000000" pitchFamily="2" charset="-34"/>
                <a:cs typeface="Kanit" panose="00000500000000000000" pitchFamily="2" charset="-34"/>
              </a:rPr>
              <a:t>32 </a:t>
            </a:r>
            <a:r>
              <a:rPr lang="th-TH" sz="1800" dirty="0">
                <a:latin typeface="Kanit" panose="00000500000000000000" pitchFamily="2" charset="-34"/>
                <a:cs typeface="Kanit" panose="00000500000000000000" pitchFamily="2" charset="-34"/>
              </a:rPr>
              <a:t>ช่อง</a:t>
            </a:r>
          </a:p>
        </p:txBody>
      </p:sp>
      <p:pic>
        <p:nvPicPr>
          <p:cNvPr id="26630" name="Picture 6" descr="ESP32 Pinout Reference: Which GPIO pins should you use? | Random ...">
            <a:extLst>
              <a:ext uri="{FF2B5EF4-FFF2-40B4-BE49-F238E27FC236}">
                <a16:creationId xmlns:a16="http://schemas.microsoft.com/office/drawing/2014/main" id="{C9CF37BE-CB2C-4C8A-92E5-6FC570C7BB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216" y="1235156"/>
            <a:ext cx="6996478" cy="3570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D63E590-9405-4838-BA32-058F24E8E5BC}"/>
              </a:ext>
            </a:extLst>
          </p:cNvPr>
          <p:cNvSpPr txBox="1"/>
          <p:nvPr/>
        </p:nvSpPr>
        <p:spPr>
          <a:xfrm>
            <a:off x="7383694" y="1604447"/>
            <a:ext cx="4624612" cy="357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1600" b="1" dirty="0">
                <a:latin typeface="Kanit" panose="00000500000000000000" pitchFamily="2" charset="-34"/>
                <a:cs typeface="Kanit" panose="00000500000000000000" pitchFamily="2" charset="-34"/>
              </a:rPr>
              <a:t>สเปคของ </a:t>
            </a:r>
            <a:r>
              <a:rPr lang="en-US" sz="1600" b="1" dirty="0">
                <a:solidFill>
                  <a:srgbClr val="C00000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ESP32</a:t>
            </a:r>
          </a:p>
          <a:p>
            <a:r>
              <a:rPr lang="en-US" sz="1050" b="1" dirty="0">
                <a:solidFill>
                  <a:schemeClr val="accent3">
                    <a:lumMod val="50000"/>
                  </a:schemeClr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------------------------------------------------------------------------</a:t>
            </a:r>
          </a:p>
          <a:p>
            <a:r>
              <a:rPr lang="en-US" sz="1100" dirty="0">
                <a:latin typeface="Kanit" panose="00000500000000000000" pitchFamily="2" charset="-34"/>
                <a:cs typeface="Kanit" panose="00000500000000000000" pitchFamily="2" charset="-34"/>
              </a:rPr>
              <a:t>- </a:t>
            </a:r>
            <a:r>
              <a:rPr lang="th-TH" sz="1100" dirty="0">
                <a:latin typeface="Kanit" panose="00000500000000000000" pitchFamily="2" charset="-34"/>
                <a:cs typeface="Kanit" panose="00000500000000000000" pitchFamily="2" charset="-34"/>
              </a:rPr>
              <a:t>ซีพียูใช้สถาปัตยกรรม </a:t>
            </a:r>
            <a:r>
              <a:rPr lang="en-US" sz="1100" dirty="0" err="1">
                <a:latin typeface="Kanit" panose="00000500000000000000" pitchFamily="2" charset="-34"/>
                <a:cs typeface="Kanit" panose="00000500000000000000" pitchFamily="2" charset="-34"/>
              </a:rPr>
              <a:t>Tensilica</a:t>
            </a:r>
            <a:r>
              <a:rPr lang="en-US" sz="1100" dirty="0">
                <a:latin typeface="Kanit" panose="00000500000000000000" pitchFamily="2" charset="-34"/>
                <a:cs typeface="Kanit" panose="00000500000000000000" pitchFamily="2" charset="-34"/>
              </a:rPr>
              <a:t> LX6 </a:t>
            </a:r>
            <a:r>
              <a:rPr lang="th-TH" sz="1100" dirty="0">
                <a:latin typeface="Kanit" panose="00000500000000000000" pitchFamily="2" charset="-34"/>
                <a:cs typeface="Kanit" panose="00000500000000000000" pitchFamily="2" charset="-34"/>
              </a:rPr>
              <a:t>แบบ 2 แกนสมอง สัญญาณนาฬิกา 240</a:t>
            </a:r>
            <a:r>
              <a:rPr lang="en-US" sz="1100" dirty="0">
                <a:latin typeface="Kanit" panose="00000500000000000000" pitchFamily="2" charset="-34"/>
                <a:cs typeface="Kanit" panose="00000500000000000000" pitchFamily="2" charset="-34"/>
              </a:rPr>
              <a:t>MHz</a:t>
            </a:r>
          </a:p>
          <a:p>
            <a:r>
              <a:rPr lang="en-US" sz="1100" dirty="0">
                <a:latin typeface="Kanit" panose="00000500000000000000" pitchFamily="2" charset="-34"/>
                <a:cs typeface="Kanit" panose="00000500000000000000" pitchFamily="2" charset="-34"/>
              </a:rPr>
              <a:t>- </a:t>
            </a:r>
            <a:r>
              <a:rPr lang="th-TH" sz="1100" dirty="0">
                <a:latin typeface="Kanit" panose="00000500000000000000" pitchFamily="2" charset="-34"/>
                <a:cs typeface="Kanit" panose="00000500000000000000" pitchFamily="2" charset="-34"/>
              </a:rPr>
              <a:t>มีแรมในตัว 512</a:t>
            </a:r>
            <a:r>
              <a:rPr lang="en-US" sz="1100" dirty="0">
                <a:latin typeface="Kanit" panose="00000500000000000000" pitchFamily="2" charset="-34"/>
                <a:cs typeface="Kanit" panose="00000500000000000000" pitchFamily="2" charset="-34"/>
              </a:rPr>
              <a:t>KB</a:t>
            </a:r>
          </a:p>
          <a:p>
            <a:r>
              <a:rPr lang="en-US" sz="1100" dirty="0">
                <a:latin typeface="Kanit" panose="00000500000000000000" pitchFamily="2" charset="-34"/>
                <a:cs typeface="Kanit" panose="00000500000000000000" pitchFamily="2" charset="-34"/>
              </a:rPr>
              <a:t>- </a:t>
            </a:r>
            <a:r>
              <a:rPr lang="th-TH" sz="1100" dirty="0">
                <a:latin typeface="Kanit" panose="00000500000000000000" pitchFamily="2" charset="-34"/>
                <a:cs typeface="Kanit" panose="00000500000000000000" pitchFamily="2" charset="-34"/>
              </a:rPr>
              <a:t>รองรับการเชื่อมต่อรอมภายนอกสูงสุด 16</a:t>
            </a:r>
            <a:r>
              <a:rPr lang="en-US" sz="1100" dirty="0">
                <a:latin typeface="Kanit" panose="00000500000000000000" pitchFamily="2" charset="-34"/>
                <a:cs typeface="Kanit" panose="00000500000000000000" pitchFamily="2" charset="-34"/>
              </a:rPr>
              <a:t>MB</a:t>
            </a:r>
          </a:p>
          <a:p>
            <a:r>
              <a:rPr lang="en-US" sz="1100" dirty="0">
                <a:latin typeface="Kanit" panose="00000500000000000000" pitchFamily="2" charset="-34"/>
                <a:cs typeface="Kanit" panose="00000500000000000000" pitchFamily="2" charset="-34"/>
              </a:rPr>
              <a:t>- </a:t>
            </a:r>
            <a:r>
              <a:rPr lang="th-TH" sz="1100" dirty="0">
                <a:latin typeface="Kanit" panose="00000500000000000000" pitchFamily="2" charset="-34"/>
                <a:cs typeface="Kanit" panose="00000500000000000000" pitchFamily="2" charset="-34"/>
              </a:rPr>
              <a:t>มาพร้อมกับ </a:t>
            </a:r>
            <a:r>
              <a:rPr lang="en-US" sz="1100" dirty="0" err="1">
                <a:latin typeface="Kanit" panose="00000500000000000000" pitchFamily="2" charset="-34"/>
                <a:cs typeface="Kanit" panose="00000500000000000000" pitchFamily="2" charset="-34"/>
              </a:rPr>
              <a:t>WiFi</a:t>
            </a:r>
            <a:r>
              <a:rPr lang="en-US" sz="1100" dirty="0">
                <a:latin typeface="Kanit" panose="00000500000000000000" pitchFamily="2" charset="-34"/>
                <a:cs typeface="Kanit" panose="00000500000000000000" pitchFamily="2" charset="-34"/>
              </a:rPr>
              <a:t> </a:t>
            </a:r>
            <a:r>
              <a:rPr lang="th-TH" sz="1100" dirty="0">
                <a:latin typeface="Kanit" panose="00000500000000000000" pitchFamily="2" charset="-34"/>
                <a:cs typeface="Kanit" panose="00000500000000000000" pitchFamily="2" charset="-34"/>
              </a:rPr>
              <a:t>มาตรฐาน 802.11 </a:t>
            </a:r>
            <a:r>
              <a:rPr lang="en-US" sz="1100" dirty="0">
                <a:latin typeface="Kanit" panose="00000500000000000000" pitchFamily="2" charset="-34"/>
                <a:cs typeface="Kanit" panose="00000500000000000000" pitchFamily="2" charset="-34"/>
              </a:rPr>
              <a:t>b/g/n </a:t>
            </a:r>
            <a:r>
              <a:rPr lang="th-TH" sz="1100" dirty="0">
                <a:latin typeface="Kanit" panose="00000500000000000000" pitchFamily="2" charset="-34"/>
                <a:cs typeface="Kanit" panose="00000500000000000000" pitchFamily="2" charset="-34"/>
              </a:rPr>
              <a:t>รองรับการใช้งานทั้งในโหมด </a:t>
            </a:r>
            <a:r>
              <a:rPr lang="en-US" sz="1100" dirty="0">
                <a:latin typeface="Kanit" panose="00000500000000000000" pitchFamily="2" charset="-34"/>
                <a:cs typeface="Kanit" panose="00000500000000000000" pitchFamily="2" charset="-34"/>
              </a:rPr>
              <a:t>Station </a:t>
            </a:r>
            <a:r>
              <a:rPr lang="en-US" sz="1100" dirty="0" err="1">
                <a:latin typeface="Kanit" panose="00000500000000000000" pitchFamily="2" charset="-34"/>
                <a:cs typeface="Kanit" panose="00000500000000000000" pitchFamily="2" charset="-34"/>
              </a:rPr>
              <a:t>softAP</a:t>
            </a:r>
            <a:r>
              <a:rPr lang="en-US" sz="1100" dirty="0">
                <a:latin typeface="Kanit" panose="00000500000000000000" pitchFamily="2" charset="-34"/>
                <a:cs typeface="Kanit" panose="00000500000000000000" pitchFamily="2" charset="-34"/>
              </a:rPr>
              <a:t> </a:t>
            </a:r>
            <a:r>
              <a:rPr lang="th-TH" sz="1100" dirty="0">
                <a:latin typeface="Kanit" panose="00000500000000000000" pitchFamily="2" charset="-34"/>
                <a:cs typeface="Kanit" panose="00000500000000000000" pitchFamily="2" charset="-34"/>
              </a:rPr>
              <a:t>และ </a:t>
            </a:r>
            <a:r>
              <a:rPr lang="en-US" sz="1100" dirty="0">
                <a:latin typeface="Kanit" panose="00000500000000000000" pitchFamily="2" charset="-34"/>
                <a:cs typeface="Kanit" panose="00000500000000000000" pitchFamily="2" charset="-34"/>
              </a:rPr>
              <a:t>Wi-Fi direct</a:t>
            </a:r>
          </a:p>
          <a:p>
            <a:r>
              <a:rPr lang="en-US" sz="1100" dirty="0">
                <a:latin typeface="Kanit" panose="00000500000000000000" pitchFamily="2" charset="-34"/>
                <a:cs typeface="Kanit" panose="00000500000000000000" pitchFamily="2" charset="-34"/>
              </a:rPr>
              <a:t>- </a:t>
            </a:r>
            <a:r>
              <a:rPr lang="th-TH" sz="1100" dirty="0">
                <a:latin typeface="Kanit" panose="00000500000000000000" pitchFamily="2" charset="-34"/>
                <a:cs typeface="Kanit" panose="00000500000000000000" pitchFamily="2" charset="-34"/>
              </a:rPr>
              <a:t>มีบลูทูธในตัว รองรับการใช้งานในโหมด 2.0 และโหมด 4.0 </a:t>
            </a:r>
            <a:r>
              <a:rPr lang="en-US" sz="1100" dirty="0">
                <a:latin typeface="Kanit" panose="00000500000000000000" pitchFamily="2" charset="-34"/>
                <a:cs typeface="Kanit" panose="00000500000000000000" pitchFamily="2" charset="-34"/>
              </a:rPr>
              <a:t>BLE</a:t>
            </a:r>
          </a:p>
          <a:p>
            <a:r>
              <a:rPr lang="en-US" sz="1100" dirty="0">
                <a:latin typeface="Kanit" panose="00000500000000000000" pitchFamily="2" charset="-34"/>
                <a:cs typeface="Kanit" panose="00000500000000000000" pitchFamily="2" charset="-34"/>
              </a:rPr>
              <a:t>- </a:t>
            </a:r>
            <a:r>
              <a:rPr lang="th-TH" sz="1100" dirty="0">
                <a:latin typeface="Kanit" panose="00000500000000000000" pitchFamily="2" charset="-34"/>
                <a:cs typeface="Kanit" panose="00000500000000000000" pitchFamily="2" charset="-34"/>
              </a:rPr>
              <a:t>มี </a:t>
            </a:r>
            <a:r>
              <a:rPr lang="en-US" sz="1100" dirty="0">
                <a:latin typeface="Kanit" panose="00000500000000000000" pitchFamily="2" charset="-34"/>
                <a:cs typeface="Kanit" panose="00000500000000000000" pitchFamily="2" charset="-34"/>
              </a:rPr>
              <a:t>GPIO </a:t>
            </a:r>
            <a:r>
              <a:rPr lang="th-TH" sz="1100" dirty="0">
                <a:latin typeface="Kanit" panose="00000500000000000000" pitchFamily="2" charset="-34"/>
                <a:cs typeface="Kanit" panose="00000500000000000000" pitchFamily="2" charset="-34"/>
              </a:rPr>
              <a:t>จำนวน 32 ช่อง</a:t>
            </a:r>
          </a:p>
          <a:p>
            <a:r>
              <a:rPr lang="en-US" sz="1100" dirty="0">
                <a:latin typeface="Kanit" panose="00000500000000000000" pitchFamily="2" charset="-34"/>
                <a:cs typeface="Kanit" panose="00000500000000000000" pitchFamily="2" charset="-34"/>
              </a:rPr>
              <a:t>- </a:t>
            </a:r>
            <a:r>
              <a:rPr lang="th-TH" sz="1100" dirty="0">
                <a:latin typeface="Kanit" panose="00000500000000000000" pitchFamily="2" charset="-34"/>
                <a:cs typeface="Kanit" panose="00000500000000000000" pitchFamily="2" charset="-34"/>
              </a:rPr>
              <a:t>รองรับ </a:t>
            </a:r>
            <a:r>
              <a:rPr lang="en-US" sz="1100" dirty="0">
                <a:latin typeface="Kanit" panose="00000500000000000000" pitchFamily="2" charset="-34"/>
                <a:cs typeface="Kanit" panose="00000500000000000000" pitchFamily="2" charset="-34"/>
              </a:rPr>
              <a:t>UART </a:t>
            </a:r>
            <a:r>
              <a:rPr lang="th-TH" sz="1100" dirty="0">
                <a:latin typeface="Kanit" panose="00000500000000000000" pitchFamily="2" charset="-34"/>
                <a:cs typeface="Kanit" panose="00000500000000000000" pitchFamily="2" charset="-34"/>
              </a:rPr>
              <a:t>จำนวน 3 ช่อง</a:t>
            </a:r>
          </a:p>
          <a:p>
            <a:r>
              <a:rPr lang="en-US" sz="1100" dirty="0">
                <a:latin typeface="Kanit" panose="00000500000000000000" pitchFamily="2" charset="-34"/>
                <a:cs typeface="Kanit" panose="00000500000000000000" pitchFamily="2" charset="-34"/>
              </a:rPr>
              <a:t>- </a:t>
            </a:r>
            <a:r>
              <a:rPr lang="th-TH" sz="1100" dirty="0">
                <a:latin typeface="Kanit" panose="00000500000000000000" pitchFamily="2" charset="-34"/>
                <a:cs typeface="Kanit" panose="00000500000000000000" pitchFamily="2" charset="-34"/>
              </a:rPr>
              <a:t>รองรับ </a:t>
            </a:r>
            <a:r>
              <a:rPr lang="en-US" sz="1100" dirty="0">
                <a:latin typeface="Kanit" panose="00000500000000000000" pitchFamily="2" charset="-34"/>
                <a:cs typeface="Kanit" panose="00000500000000000000" pitchFamily="2" charset="-34"/>
              </a:rPr>
              <a:t>SPI </a:t>
            </a:r>
            <a:r>
              <a:rPr lang="th-TH" sz="1100" dirty="0">
                <a:latin typeface="Kanit" panose="00000500000000000000" pitchFamily="2" charset="-34"/>
                <a:cs typeface="Kanit" panose="00000500000000000000" pitchFamily="2" charset="-34"/>
              </a:rPr>
              <a:t>จำนวน 3 ช่อง</a:t>
            </a:r>
          </a:p>
          <a:p>
            <a:r>
              <a:rPr lang="en-US" sz="1100" dirty="0">
                <a:latin typeface="Kanit" panose="00000500000000000000" pitchFamily="2" charset="-34"/>
                <a:cs typeface="Kanit" panose="00000500000000000000" pitchFamily="2" charset="-34"/>
              </a:rPr>
              <a:t>- </a:t>
            </a:r>
            <a:r>
              <a:rPr lang="th-TH" sz="1100" dirty="0">
                <a:latin typeface="Kanit" panose="00000500000000000000" pitchFamily="2" charset="-34"/>
                <a:cs typeface="Kanit" panose="00000500000000000000" pitchFamily="2" charset="-34"/>
              </a:rPr>
              <a:t>รองรับ </a:t>
            </a:r>
            <a:r>
              <a:rPr lang="en-US" sz="1100" dirty="0">
                <a:latin typeface="Kanit" panose="00000500000000000000" pitchFamily="2" charset="-34"/>
                <a:cs typeface="Kanit" panose="00000500000000000000" pitchFamily="2" charset="-34"/>
              </a:rPr>
              <a:t>I</a:t>
            </a:r>
            <a:r>
              <a:rPr lang="en-US" sz="1100" baseline="30000" dirty="0">
                <a:latin typeface="Kanit" panose="00000500000000000000" pitchFamily="2" charset="-34"/>
                <a:cs typeface="Kanit" panose="00000500000000000000" pitchFamily="2" charset="-34"/>
              </a:rPr>
              <a:t>2</a:t>
            </a:r>
            <a:r>
              <a:rPr lang="en-US" sz="1100" dirty="0">
                <a:latin typeface="Kanit" panose="00000500000000000000" pitchFamily="2" charset="-34"/>
                <a:cs typeface="Kanit" panose="00000500000000000000" pitchFamily="2" charset="-34"/>
              </a:rPr>
              <a:t>C </a:t>
            </a:r>
            <a:r>
              <a:rPr lang="th-TH" sz="1100" dirty="0">
                <a:latin typeface="Kanit" panose="00000500000000000000" pitchFamily="2" charset="-34"/>
                <a:cs typeface="Kanit" panose="00000500000000000000" pitchFamily="2" charset="-34"/>
              </a:rPr>
              <a:t>จำนวน 2 ช่อง</a:t>
            </a:r>
          </a:p>
          <a:p>
            <a:r>
              <a:rPr lang="en-US" sz="1100" dirty="0">
                <a:latin typeface="Kanit" panose="00000500000000000000" pitchFamily="2" charset="-34"/>
                <a:cs typeface="Kanit" panose="00000500000000000000" pitchFamily="2" charset="-34"/>
              </a:rPr>
              <a:t>- </a:t>
            </a:r>
            <a:r>
              <a:rPr lang="th-TH" sz="1100" dirty="0">
                <a:latin typeface="Kanit" panose="00000500000000000000" pitchFamily="2" charset="-34"/>
                <a:cs typeface="Kanit" panose="00000500000000000000" pitchFamily="2" charset="-34"/>
              </a:rPr>
              <a:t>รองรับ </a:t>
            </a:r>
            <a:r>
              <a:rPr lang="en-US" sz="1100" dirty="0">
                <a:latin typeface="Kanit" panose="00000500000000000000" pitchFamily="2" charset="-34"/>
                <a:cs typeface="Kanit" panose="00000500000000000000" pitchFamily="2" charset="-34"/>
              </a:rPr>
              <a:t>ADC </a:t>
            </a:r>
            <a:r>
              <a:rPr lang="th-TH" sz="1100" dirty="0">
                <a:latin typeface="Kanit" panose="00000500000000000000" pitchFamily="2" charset="-34"/>
                <a:cs typeface="Kanit" panose="00000500000000000000" pitchFamily="2" charset="-34"/>
              </a:rPr>
              <a:t>จำนวน 12 ช่อง</a:t>
            </a:r>
          </a:p>
          <a:p>
            <a:r>
              <a:rPr lang="en-US" sz="1100" dirty="0">
                <a:latin typeface="Kanit" panose="00000500000000000000" pitchFamily="2" charset="-34"/>
                <a:cs typeface="Kanit" panose="00000500000000000000" pitchFamily="2" charset="-34"/>
              </a:rPr>
              <a:t>- </a:t>
            </a:r>
            <a:r>
              <a:rPr lang="th-TH" sz="1100" dirty="0">
                <a:latin typeface="Kanit" panose="00000500000000000000" pitchFamily="2" charset="-34"/>
                <a:cs typeface="Kanit" panose="00000500000000000000" pitchFamily="2" charset="-34"/>
              </a:rPr>
              <a:t>รองรับ </a:t>
            </a:r>
            <a:r>
              <a:rPr lang="en-US" sz="1100" dirty="0">
                <a:latin typeface="Kanit" panose="00000500000000000000" pitchFamily="2" charset="-34"/>
                <a:cs typeface="Kanit" panose="00000500000000000000" pitchFamily="2" charset="-34"/>
              </a:rPr>
              <a:t>DAC </a:t>
            </a:r>
            <a:r>
              <a:rPr lang="th-TH" sz="1100" dirty="0">
                <a:latin typeface="Kanit" panose="00000500000000000000" pitchFamily="2" charset="-34"/>
                <a:cs typeface="Kanit" panose="00000500000000000000" pitchFamily="2" charset="-34"/>
              </a:rPr>
              <a:t>จำนวน 2 ช่อง</a:t>
            </a:r>
          </a:p>
          <a:p>
            <a:r>
              <a:rPr lang="en-US" sz="1100" dirty="0">
                <a:latin typeface="Kanit" panose="00000500000000000000" pitchFamily="2" charset="-34"/>
                <a:cs typeface="Kanit" panose="00000500000000000000" pitchFamily="2" charset="-34"/>
              </a:rPr>
              <a:t>- </a:t>
            </a:r>
            <a:r>
              <a:rPr lang="th-TH" sz="1100" dirty="0">
                <a:latin typeface="Kanit" panose="00000500000000000000" pitchFamily="2" charset="-34"/>
                <a:cs typeface="Kanit" panose="00000500000000000000" pitchFamily="2" charset="-34"/>
              </a:rPr>
              <a:t>รองรับ </a:t>
            </a:r>
            <a:r>
              <a:rPr lang="en-US" sz="1100" dirty="0">
                <a:latin typeface="Kanit" panose="00000500000000000000" pitchFamily="2" charset="-34"/>
                <a:cs typeface="Kanit" panose="00000500000000000000" pitchFamily="2" charset="-34"/>
              </a:rPr>
              <a:t>I</a:t>
            </a:r>
            <a:r>
              <a:rPr lang="en-US" sz="1100" baseline="30000" dirty="0">
                <a:latin typeface="Kanit" panose="00000500000000000000" pitchFamily="2" charset="-34"/>
                <a:cs typeface="Kanit" panose="00000500000000000000" pitchFamily="2" charset="-34"/>
              </a:rPr>
              <a:t>2</a:t>
            </a:r>
            <a:r>
              <a:rPr lang="en-US" sz="1100" dirty="0">
                <a:latin typeface="Kanit" panose="00000500000000000000" pitchFamily="2" charset="-34"/>
                <a:cs typeface="Kanit" panose="00000500000000000000" pitchFamily="2" charset="-34"/>
              </a:rPr>
              <a:t>S </a:t>
            </a:r>
            <a:r>
              <a:rPr lang="th-TH" sz="1100" dirty="0">
                <a:latin typeface="Kanit" panose="00000500000000000000" pitchFamily="2" charset="-34"/>
                <a:cs typeface="Kanit" panose="00000500000000000000" pitchFamily="2" charset="-34"/>
              </a:rPr>
              <a:t>จำนวน 2 ช่อง</a:t>
            </a:r>
          </a:p>
          <a:p>
            <a:r>
              <a:rPr lang="en-US" sz="1100" dirty="0">
                <a:latin typeface="Kanit" panose="00000500000000000000" pitchFamily="2" charset="-34"/>
                <a:cs typeface="Kanit" panose="00000500000000000000" pitchFamily="2" charset="-34"/>
              </a:rPr>
              <a:t>- </a:t>
            </a:r>
            <a:r>
              <a:rPr lang="th-TH" sz="1100" dirty="0">
                <a:latin typeface="Kanit" panose="00000500000000000000" pitchFamily="2" charset="-34"/>
                <a:cs typeface="Kanit" panose="00000500000000000000" pitchFamily="2" charset="-34"/>
              </a:rPr>
              <a:t>รองรับ </a:t>
            </a:r>
            <a:r>
              <a:rPr lang="en-US" sz="1100" dirty="0">
                <a:latin typeface="Kanit" panose="00000500000000000000" pitchFamily="2" charset="-34"/>
                <a:cs typeface="Kanit" panose="00000500000000000000" pitchFamily="2" charset="-34"/>
              </a:rPr>
              <a:t>PWM / Timer </a:t>
            </a:r>
            <a:r>
              <a:rPr lang="th-TH" sz="1100" dirty="0">
                <a:latin typeface="Kanit" panose="00000500000000000000" pitchFamily="2" charset="-34"/>
                <a:cs typeface="Kanit" panose="00000500000000000000" pitchFamily="2" charset="-34"/>
              </a:rPr>
              <a:t>ทุกช่อง</a:t>
            </a:r>
          </a:p>
          <a:p>
            <a:r>
              <a:rPr lang="en-US" sz="1100" dirty="0">
                <a:latin typeface="Kanit" panose="00000500000000000000" pitchFamily="2" charset="-34"/>
                <a:cs typeface="Kanit" panose="00000500000000000000" pitchFamily="2" charset="-34"/>
              </a:rPr>
              <a:t>- </a:t>
            </a:r>
            <a:r>
              <a:rPr lang="th-TH" sz="1100" dirty="0">
                <a:latin typeface="Kanit" panose="00000500000000000000" pitchFamily="2" charset="-34"/>
                <a:cs typeface="Kanit" panose="00000500000000000000" pitchFamily="2" charset="-34"/>
              </a:rPr>
              <a:t>รองรับการเชื่อมต่อกับ </a:t>
            </a:r>
            <a:r>
              <a:rPr lang="en-US" sz="1100" dirty="0">
                <a:latin typeface="Kanit" panose="00000500000000000000" pitchFamily="2" charset="-34"/>
                <a:cs typeface="Kanit" panose="00000500000000000000" pitchFamily="2" charset="-34"/>
              </a:rPr>
              <a:t>SD-Card</a:t>
            </a:r>
          </a:p>
          <a:p>
            <a:endParaRPr lang="en-US" sz="1100" dirty="0">
              <a:latin typeface="Kanit" panose="00000500000000000000" pitchFamily="2" charset="-34"/>
              <a:cs typeface="Kanit" panose="00000500000000000000" pitchFamily="2" charset="-34"/>
            </a:endParaRPr>
          </a:p>
          <a:p>
            <a:endParaRPr lang="th-TH" sz="1100" dirty="0"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F4D669ED-500F-4ABA-9E8A-22414DFD6F4D}"/>
              </a:ext>
            </a:extLst>
          </p:cNvPr>
          <p:cNvSpPr/>
          <p:nvPr/>
        </p:nvSpPr>
        <p:spPr>
          <a:xfrm>
            <a:off x="427482" y="4971191"/>
            <a:ext cx="11409384" cy="1073801"/>
          </a:xfrm>
          <a:prstGeom prst="roundRect">
            <a:avLst>
              <a:gd name="adj" fmla="val 7854"/>
            </a:avLst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>
              <a:ln>
                <a:solidFill>
                  <a:srgbClr val="FF0000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451625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0" y="6498000"/>
            <a:ext cx="12192000" cy="360000"/>
            <a:chOff x="0" y="6498000"/>
            <a:chExt cx="12192000" cy="360000"/>
          </a:xfrm>
        </p:grpSpPr>
        <p:sp>
          <p:nvSpPr>
            <p:cNvPr id="6" name="Rectangle 5"/>
            <p:cNvSpPr/>
            <p:nvPr/>
          </p:nvSpPr>
          <p:spPr>
            <a:xfrm>
              <a:off x="0" y="6498000"/>
              <a:ext cx="7200000" cy="360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7" name="Rectangle 6"/>
            <p:cNvSpPr/>
            <p:nvPr/>
          </p:nvSpPr>
          <p:spPr>
            <a:xfrm>
              <a:off x="7200000" y="6498000"/>
              <a:ext cx="4992000" cy="36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  <p:grpSp>
        <p:nvGrpSpPr>
          <p:cNvPr id="8" name="Group 82"/>
          <p:cNvGrpSpPr/>
          <p:nvPr/>
        </p:nvGrpSpPr>
        <p:grpSpPr>
          <a:xfrm>
            <a:off x="0" y="6211275"/>
            <a:ext cx="12192000" cy="646725"/>
            <a:chOff x="0" y="6498000"/>
            <a:chExt cx="12192000" cy="360000"/>
          </a:xfrm>
        </p:grpSpPr>
        <p:sp>
          <p:nvSpPr>
            <p:cNvPr id="10" name="Rectangle 83"/>
            <p:cNvSpPr/>
            <p:nvPr/>
          </p:nvSpPr>
          <p:spPr>
            <a:xfrm>
              <a:off x="0" y="6498000"/>
              <a:ext cx="7200000" cy="360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>
                <a:latin typeface="Kanit Light" panose="00000400000000000000" pitchFamily="2" charset="-34"/>
                <a:cs typeface="Kanit Light" panose="00000400000000000000" pitchFamily="2" charset="-34"/>
              </a:endParaRPr>
            </a:p>
          </p:txBody>
        </p:sp>
        <p:sp>
          <p:nvSpPr>
            <p:cNvPr id="12" name="Rectangle 84"/>
            <p:cNvSpPr/>
            <p:nvPr/>
          </p:nvSpPr>
          <p:spPr>
            <a:xfrm>
              <a:off x="7200000" y="6498000"/>
              <a:ext cx="4992000" cy="360000"/>
            </a:xfrm>
            <a:prstGeom prst="rect">
              <a:avLst/>
            </a:prstGeom>
            <a:solidFill>
              <a:srgbClr val="FE7E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>
                <a:latin typeface="Kanit Light" panose="00000400000000000000" pitchFamily="2" charset="-34"/>
                <a:cs typeface="Kanit Light" panose="00000400000000000000" pitchFamily="2" charset="-34"/>
              </a:endParaRPr>
            </a:p>
          </p:txBody>
        </p: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8C247B4A-244B-4BF5-B69E-05EA9AE014A5}"/>
              </a:ext>
            </a:extLst>
          </p:cNvPr>
          <p:cNvSpPr txBox="1">
            <a:spLocks/>
          </p:cNvSpPr>
          <p:nvPr/>
        </p:nvSpPr>
        <p:spPr>
          <a:xfrm>
            <a:off x="141987" y="6146738"/>
            <a:ext cx="4758487" cy="8715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th-TH" sz="2400" b="1" dirty="0">
              <a:solidFill>
                <a:schemeClr val="bg1"/>
              </a:solidFill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CEDF8AB3-CD09-4D92-BBB2-F7EC508128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1986" y="6146737"/>
            <a:ext cx="6762153" cy="871537"/>
          </a:xfrm>
        </p:spPr>
        <p:txBody>
          <a:bodyPr anchor="ctr">
            <a:normAutofit/>
          </a:bodyPr>
          <a:lstStyle/>
          <a:p>
            <a:pPr algn="l"/>
            <a:r>
              <a:rPr lang="en-US" sz="2400" b="1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Introduction</a:t>
            </a:r>
            <a:endParaRPr lang="th-TH" sz="2400" b="1" dirty="0">
              <a:solidFill>
                <a:schemeClr val="bg1"/>
              </a:solidFill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C2F8BCFB-9CF5-4221-B642-09464AEA7E4C}"/>
              </a:ext>
            </a:extLst>
          </p:cNvPr>
          <p:cNvSpPr/>
          <p:nvPr/>
        </p:nvSpPr>
        <p:spPr>
          <a:xfrm>
            <a:off x="141986" y="140517"/>
            <a:ext cx="6906884" cy="516431"/>
          </a:xfrm>
          <a:prstGeom prst="roundRect">
            <a:avLst/>
          </a:prstGeom>
          <a:solidFill>
            <a:srgbClr val="FE7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h-TH" b="1" dirty="0">
                <a:latin typeface="Kanit" panose="00000500000000000000" pitchFamily="2" charset="-34"/>
                <a:cs typeface="Kanit" panose="00000500000000000000" pitchFamily="2" charset="-34"/>
              </a:rPr>
              <a:t>การพัฒนาโปรแกรมบน </a:t>
            </a:r>
            <a:r>
              <a:rPr lang="en-US" b="1" dirty="0">
                <a:latin typeface="Kanit" panose="00000500000000000000" pitchFamily="2" charset="-34"/>
                <a:cs typeface="Kanit" panose="00000500000000000000" pitchFamily="2" charset="-34"/>
              </a:rPr>
              <a:t>ESP32</a:t>
            </a:r>
            <a:endParaRPr lang="th-TH" b="1" dirty="0"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pic>
        <p:nvPicPr>
          <p:cNvPr id="22" name="รูปภาพ 15">
            <a:extLst>
              <a:ext uri="{FF2B5EF4-FFF2-40B4-BE49-F238E27FC236}">
                <a16:creationId xmlns:a16="http://schemas.microsoft.com/office/drawing/2014/main" id="{30F6B08C-5517-4BD3-BCC0-05D94B25315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1780" y="6251543"/>
            <a:ext cx="606457" cy="606457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F26E059-1474-44F4-9231-33F7A678BD32}"/>
              </a:ext>
            </a:extLst>
          </p:cNvPr>
          <p:cNvSpPr txBox="1"/>
          <p:nvPr/>
        </p:nvSpPr>
        <p:spPr>
          <a:xfrm>
            <a:off x="11044964" y="6337010"/>
            <a:ext cx="11326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MTB</a:t>
            </a:r>
            <a:endParaRPr lang="th-TH" sz="32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81900DC-01C1-425D-B7F1-DEB82D7C3020}"/>
              </a:ext>
            </a:extLst>
          </p:cNvPr>
          <p:cNvSpPr txBox="1"/>
          <p:nvPr/>
        </p:nvSpPr>
        <p:spPr>
          <a:xfrm>
            <a:off x="11067672" y="6229288"/>
            <a:ext cx="113269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MICROTECHBEING</a:t>
            </a:r>
            <a:endParaRPr lang="th-TH" sz="8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4E36AE0-FBFA-4A7A-B829-61B8E36C6490}"/>
              </a:ext>
            </a:extLst>
          </p:cNvPr>
          <p:cNvSpPr txBox="1"/>
          <p:nvPr/>
        </p:nvSpPr>
        <p:spPr>
          <a:xfrm>
            <a:off x="7191637" y="6206058"/>
            <a:ext cx="113269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POWERED by</a:t>
            </a:r>
            <a:endParaRPr lang="th-TH" sz="900" b="1" dirty="0">
              <a:solidFill>
                <a:schemeClr val="bg1"/>
              </a:solidFill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pic>
        <p:nvPicPr>
          <p:cNvPr id="15364" name="Picture 4" descr="ESP-WROOM-32 (ESP-32S) part - parts submit - fritzing forum">
            <a:extLst>
              <a:ext uri="{FF2B5EF4-FFF2-40B4-BE49-F238E27FC236}">
                <a16:creationId xmlns:a16="http://schemas.microsoft.com/office/drawing/2014/main" id="{14044BF1-7433-48F9-9DD6-63F2568106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63353" y="2269519"/>
            <a:ext cx="2619722" cy="2024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6" name="Picture 6" descr="Arduino Icon of Flat style - Available in SVG, PNG, EPS, AI &amp; Icon ...">
            <a:extLst>
              <a:ext uri="{FF2B5EF4-FFF2-40B4-BE49-F238E27FC236}">
                <a16:creationId xmlns:a16="http://schemas.microsoft.com/office/drawing/2014/main" id="{1D2D2C81-225D-4A86-9978-11DAABE6CF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1124" y="2559303"/>
            <a:ext cx="1161970" cy="1161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4" name="Picture 14" descr="การใช้งาน ESP32 ด้วย ESP-IDF และ Eclipse IDE - LungMaker">
            <a:extLst>
              <a:ext uri="{FF2B5EF4-FFF2-40B4-BE49-F238E27FC236}">
                <a16:creationId xmlns:a16="http://schemas.microsoft.com/office/drawing/2014/main" id="{44761E23-9925-423A-A596-FBFD8CD257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1843" y="1006917"/>
            <a:ext cx="1161970" cy="1161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4" descr="Home - KBIDE - IDE for everyone.">
            <a:extLst>
              <a:ext uri="{FF2B5EF4-FFF2-40B4-BE49-F238E27FC236}">
                <a16:creationId xmlns:a16="http://schemas.microsoft.com/office/drawing/2014/main" id="{F632157F-0048-4079-8BD6-8D90786BF3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3279" y="4370764"/>
            <a:ext cx="1483595" cy="679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47235D75-27A5-4A95-A22E-678D40AABA4E}"/>
              </a:ext>
            </a:extLst>
          </p:cNvPr>
          <p:cNvGrpSpPr/>
          <p:nvPr/>
        </p:nvGrpSpPr>
        <p:grpSpPr>
          <a:xfrm>
            <a:off x="9481863" y="1679225"/>
            <a:ext cx="2304612" cy="1267870"/>
            <a:chOff x="9650829" y="1083720"/>
            <a:chExt cx="2304612" cy="1267870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21FB9A31-6BB3-4667-829F-D3962CBE6D9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918699" y="1125953"/>
              <a:ext cx="1036742" cy="1154008"/>
            </a:xfrm>
            <a:prstGeom prst="rect">
              <a:avLst/>
            </a:prstGeom>
          </p:spPr>
        </p:pic>
        <p:pic>
          <p:nvPicPr>
            <p:cNvPr id="15382" name="Picture 22" descr="https://encrypted-tbn0.gstatic.com/images?q=tbn%3AANd9GcT58YJ7MGbmepAxftlWvqi6MLTDl2lB27IZEaP-MA0JinkEb-qQrUsiCmRj9q5ff2aw6kkn1PwN8sknbAExHxBFqw&amp;usqp=CAU&amp;ec=45688577">
              <a:extLst>
                <a:ext uri="{FF2B5EF4-FFF2-40B4-BE49-F238E27FC236}">
                  <a16:creationId xmlns:a16="http://schemas.microsoft.com/office/drawing/2014/main" id="{75E02EC2-E58D-4860-92F9-980048251F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50829" y="1083720"/>
              <a:ext cx="1267870" cy="12678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42030DCC-5C69-4CE3-B936-29573CA31047}"/>
              </a:ext>
            </a:extLst>
          </p:cNvPr>
          <p:cNvSpPr txBox="1"/>
          <p:nvPr/>
        </p:nvSpPr>
        <p:spPr>
          <a:xfrm>
            <a:off x="560942" y="4431060"/>
            <a:ext cx="2024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latin typeface="Kanit" panose="00000500000000000000" pitchFamily="2" charset="-34"/>
                <a:cs typeface="Kanit" panose="00000500000000000000" pitchFamily="2" charset="-34"/>
              </a:rPr>
              <a:t>ESP-WROOM-32</a:t>
            </a:r>
            <a:endParaRPr lang="th-TH" sz="1800" b="1" dirty="0"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8EB010A-058C-4CB1-B965-5AA0BB0581CD}"/>
              </a:ext>
            </a:extLst>
          </p:cNvPr>
          <p:cNvCxnSpPr>
            <a:cxnSpLocks/>
          </p:cNvCxnSpPr>
          <p:nvPr/>
        </p:nvCxnSpPr>
        <p:spPr>
          <a:xfrm>
            <a:off x="4320330" y="1006917"/>
            <a:ext cx="0" cy="5014479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F3E5EBEC-F0BD-4FDE-997B-CB11CB0135FA}"/>
              </a:ext>
            </a:extLst>
          </p:cNvPr>
          <p:cNvSpPr/>
          <p:nvPr/>
        </p:nvSpPr>
        <p:spPr>
          <a:xfrm rot="10800000">
            <a:off x="2667702" y="3204590"/>
            <a:ext cx="1360549" cy="555675"/>
          </a:xfrm>
          <a:prstGeom prst="rightArrow">
            <a:avLst/>
          </a:prstGeom>
          <a:solidFill>
            <a:srgbClr val="404040"/>
          </a:solidFill>
          <a:ln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endParaRPr lang="th-TH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75B3986C-3A0C-4D28-84B3-EFDA21589875}"/>
              </a:ext>
            </a:extLst>
          </p:cNvPr>
          <p:cNvGrpSpPr/>
          <p:nvPr/>
        </p:nvGrpSpPr>
        <p:grpSpPr>
          <a:xfrm>
            <a:off x="4320330" y="4227652"/>
            <a:ext cx="1733348" cy="1226821"/>
            <a:chOff x="4714893" y="2299922"/>
            <a:chExt cx="2024545" cy="1432923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EFCBADA-9093-4FF1-91CD-53AEC6B16F5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t="444" b="76"/>
            <a:stretch/>
          </p:blipFill>
          <p:spPr>
            <a:xfrm>
              <a:off x="5146182" y="2299922"/>
              <a:ext cx="1161970" cy="1155924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9E78796E-0459-46FB-9FC4-01AD2C82B719}"/>
                </a:ext>
              </a:extLst>
            </p:cNvPr>
            <p:cNvSpPr txBox="1"/>
            <p:nvPr/>
          </p:nvSpPr>
          <p:spPr>
            <a:xfrm>
              <a:off x="4714893" y="3455846"/>
              <a:ext cx="202454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 err="1">
                  <a:solidFill>
                    <a:srgbClr val="404040"/>
                  </a:solidFill>
                  <a:latin typeface="Kanit" panose="00000500000000000000" pitchFamily="2" charset="-34"/>
                  <a:cs typeface="Kanit" panose="00000500000000000000" pitchFamily="2" charset="-34"/>
                </a:rPr>
                <a:t>PlatformIO</a:t>
              </a:r>
              <a:r>
                <a:rPr lang="en-US" sz="1200" b="1" dirty="0">
                  <a:solidFill>
                    <a:srgbClr val="404040"/>
                  </a:solidFill>
                  <a:latin typeface="Kanit" panose="00000500000000000000" pitchFamily="2" charset="-34"/>
                  <a:cs typeface="Kanit" panose="00000500000000000000" pitchFamily="2" charset="-34"/>
                </a:rPr>
                <a:t> IDE</a:t>
              </a:r>
              <a:endParaRPr lang="th-TH" sz="1200" b="1" dirty="0">
                <a:solidFill>
                  <a:srgbClr val="404040"/>
                </a:solidFill>
                <a:latin typeface="Kanit" panose="00000500000000000000" pitchFamily="2" charset="-34"/>
                <a:cs typeface="Kanit" panose="00000500000000000000" pitchFamily="2" charset="-34"/>
              </a:endParaRPr>
            </a:p>
          </p:txBody>
        </p:sp>
      </p:grpSp>
      <p:pic>
        <p:nvPicPr>
          <p:cNvPr id="33" name="Picture 32">
            <a:extLst>
              <a:ext uri="{FF2B5EF4-FFF2-40B4-BE49-F238E27FC236}">
                <a16:creationId xmlns:a16="http://schemas.microsoft.com/office/drawing/2014/main" id="{C7B4E02D-D0F6-4182-98AD-040A52C964A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84505" y="2741685"/>
            <a:ext cx="526942" cy="537465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0F949FFF-53C6-4415-A70C-59C3326F8939}"/>
              </a:ext>
            </a:extLst>
          </p:cNvPr>
          <p:cNvSpPr txBox="1"/>
          <p:nvPr/>
        </p:nvSpPr>
        <p:spPr>
          <a:xfrm>
            <a:off x="2877567" y="3353711"/>
            <a:ext cx="11506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Binary File</a:t>
            </a:r>
            <a:endParaRPr lang="th-TH" sz="1200" dirty="0">
              <a:solidFill>
                <a:schemeClr val="bg1"/>
              </a:solidFill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5AC09BEE-A213-4259-869E-C23C7C3CA278}"/>
              </a:ext>
            </a:extLst>
          </p:cNvPr>
          <p:cNvCxnSpPr>
            <a:cxnSpLocks/>
          </p:cNvCxnSpPr>
          <p:nvPr/>
        </p:nvCxnSpPr>
        <p:spPr>
          <a:xfrm>
            <a:off x="9381138" y="1006917"/>
            <a:ext cx="0" cy="5014479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394" name="Picture 34" descr="Groups · kidbright · GitLab">
            <a:extLst>
              <a:ext uri="{FF2B5EF4-FFF2-40B4-BE49-F238E27FC236}">
                <a16:creationId xmlns:a16="http://schemas.microsoft.com/office/drawing/2014/main" id="{501EED8A-4EAD-4B4A-8C81-40DEDD3F6D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9137" y="4199846"/>
            <a:ext cx="1077980" cy="1077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9" name="Group 48">
            <a:extLst>
              <a:ext uri="{FF2B5EF4-FFF2-40B4-BE49-F238E27FC236}">
                <a16:creationId xmlns:a16="http://schemas.microsoft.com/office/drawing/2014/main" id="{CB01BAA9-F178-4E5D-85FE-34ECB7CF5F38}"/>
              </a:ext>
            </a:extLst>
          </p:cNvPr>
          <p:cNvGrpSpPr/>
          <p:nvPr/>
        </p:nvGrpSpPr>
        <p:grpSpPr>
          <a:xfrm>
            <a:off x="6813553" y="3899158"/>
            <a:ext cx="5073647" cy="2122238"/>
            <a:chOff x="6031684" y="3899158"/>
            <a:chExt cx="5855516" cy="1704688"/>
          </a:xfrm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F7305636-9ECC-4A4D-9D31-4AE0B7F6A135}"/>
                </a:ext>
              </a:extLst>
            </p:cNvPr>
            <p:cNvCxnSpPr>
              <a:cxnSpLocks/>
            </p:cNvCxnSpPr>
            <p:nvPr/>
          </p:nvCxnSpPr>
          <p:spPr>
            <a:xfrm>
              <a:off x="6031684" y="3899158"/>
              <a:ext cx="5855516" cy="0"/>
            </a:xfrm>
            <a:prstGeom prst="line">
              <a:avLst/>
            </a:prstGeom>
            <a:ln w="28575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72C091FE-E52C-47EA-A3D7-C9E2CD33260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31684" y="3899158"/>
              <a:ext cx="0" cy="1704688"/>
            </a:xfrm>
            <a:prstGeom prst="line">
              <a:avLst/>
            </a:prstGeom>
            <a:ln w="28575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Arrow: Down 47">
            <a:extLst>
              <a:ext uri="{FF2B5EF4-FFF2-40B4-BE49-F238E27FC236}">
                <a16:creationId xmlns:a16="http://schemas.microsoft.com/office/drawing/2014/main" id="{750626CB-1E3E-4544-9318-0E14D7ED4202}"/>
              </a:ext>
            </a:extLst>
          </p:cNvPr>
          <p:cNvSpPr/>
          <p:nvPr/>
        </p:nvSpPr>
        <p:spPr>
          <a:xfrm rot="10800000">
            <a:off x="5051786" y="3679150"/>
            <a:ext cx="260643" cy="327563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66" name="Arrow: Down 65">
            <a:extLst>
              <a:ext uri="{FF2B5EF4-FFF2-40B4-BE49-F238E27FC236}">
                <a16:creationId xmlns:a16="http://schemas.microsoft.com/office/drawing/2014/main" id="{531FA7BF-9B6C-4DFA-9034-890A799AD708}"/>
              </a:ext>
            </a:extLst>
          </p:cNvPr>
          <p:cNvSpPr/>
          <p:nvPr/>
        </p:nvSpPr>
        <p:spPr>
          <a:xfrm rot="10800000">
            <a:off x="5022749" y="2298462"/>
            <a:ext cx="260643" cy="378156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5396" name="Picture 36" descr="กูเกิลออกภาษา Blockly เขียนโปรแกรมบนเว็บแบบลาก-วาง | Blognone">
            <a:extLst>
              <a:ext uri="{FF2B5EF4-FFF2-40B4-BE49-F238E27FC236}">
                <a16:creationId xmlns:a16="http://schemas.microsoft.com/office/drawing/2014/main" id="{CDF6F5BF-807D-41C6-96B5-C1CE464BE9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1863" y="4023709"/>
            <a:ext cx="2636067" cy="1444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E255E1C3-263D-4E4B-813E-79F2B73C4490}"/>
              </a:ext>
            </a:extLst>
          </p:cNvPr>
          <p:cNvSpPr/>
          <p:nvPr/>
        </p:nvSpPr>
        <p:spPr>
          <a:xfrm>
            <a:off x="6951755" y="5818664"/>
            <a:ext cx="2291181" cy="216675"/>
          </a:xfrm>
          <a:prstGeom prst="round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err="1">
                <a:latin typeface="Kanit" panose="00000500000000000000" pitchFamily="2" charset="-34"/>
                <a:cs typeface="Kanit" panose="00000500000000000000" pitchFamily="2" charset="-34"/>
              </a:rPr>
              <a:t>Blockly</a:t>
            </a:r>
            <a:r>
              <a:rPr lang="en-US" sz="1400" b="1" dirty="0">
                <a:latin typeface="Kanit" panose="00000500000000000000" pitchFamily="2" charset="-34"/>
                <a:cs typeface="Kanit" panose="00000500000000000000" pitchFamily="2" charset="-34"/>
              </a:rPr>
              <a:t> coding IDE </a:t>
            </a:r>
            <a:endParaRPr lang="th-TH" sz="1400" b="1" dirty="0"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id="{05C6321F-C6AC-413C-950E-7A384187067D}"/>
              </a:ext>
            </a:extLst>
          </p:cNvPr>
          <p:cNvSpPr/>
          <p:nvPr/>
        </p:nvSpPr>
        <p:spPr>
          <a:xfrm>
            <a:off x="4458532" y="5818664"/>
            <a:ext cx="2216819" cy="216675"/>
          </a:xfrm>
          <a:prstGeom prst="round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Kanit" panose="00000500000000000000" pitchFamily="2" charset="-34"/>
                <a:cs typeface="Kanit" panose="00000500000000000000" pitchFamily="2" charset="-34"/>
              </a:rPr>
              <a:t>Text coding IDE </a:t>
            </a:r>
            <a:endParaRPr lang="th-TH" sz="1400" b="1" dirty="0"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74" name="Rectangle: Rounded Corners 73">
            <a:extLst>
              <a:ext uri="{FF2B5EF4-FFF2-40B4-BE49-F238E27FC236}">
                <a16:creationId xmlns:a16="http://schemas.microsoft.com/office/drawing/2014/main" id="{48E06EA8-DFB4-49E9-9367-4BEF30AAE37A}"/>
              </a:ext>
            </a:extLst>
          </p:cNvPr>
          <p:cNvSpPr/>
          <p:nvPr/>
        </p:nvSpPr>
        <p:spPr>
          <a:xfrm>
            <a:off x="9598468" y="5820781"/>
            <a:ext cx="2291181" cy="216675"/>
          </a:xfrm>
          <a:prstGeom prst="round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Kanit" panose="00000500000000000000" pitchFamily="2" charset="-34"/>
                <a:cs typeface="Kanit" panose="00000500000000000000" pitchFamily="2" charset="-34"/>
              </a:rPr>
              <a:t>Programing language</a:t>
            </a:r>
            <a:endParaRPr lang="th-TH" sz="1400" b="1" dirty="0"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78AAE88D-D12A-4DBF-B444-413C874B9AA1}"/>
              </a:ext>
            </a:extLst>
          </p:cNvPr>
          <p:cNvSpPr/>
          <p:nvPr/>
        </p:nvSpPr>
        <p:spPr>
          <a:xfrm>
            <a:off x="1125859" y="5779124"/>
            <a:ext cx="2216819" cy="216675"/>
          </a:xfrm>
          <a:prstGeom prst="round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Kanit" panose="00000500000000000000" pitchFamily="2" charset="-34"/>
                <a:cs typeface="Kanit" panose="00000500000000000000" pitchFamily="2" charset="-34"/>
              </a:rPr>
              <a:t>Microcontroller</a:t>
            </a:r>
            <a:endParaRPr lang="th-TH" sz="1400" b="1" dirty="0"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5068CD90-7EC3-4719-B39D-35A3A29E1A43}"/>
              </a:ext>
            </a:extLst>
          </p:cNvPr>
          <p:cNvSpPr txBox="1"/>
          <p:nvPr/>
        </p:nvSpPr>
        <p:spPr>
          <a:xfrm>
            <a:off x="6096000" y="1197786"/>
            <a:ext cx="310617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bg2">
                    <a:lumMod val="25000"/>
                  </a:schemeClr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ESP-IDF</a:t>
            </a:r>
            <a:r>
              <a:rPr lang="en-US" sz="1100" dirty="0">
                <a:solidFill>
                  <a:schemeClr val="bg2">
                    <a:lumMod val="25000"/>
                  </a:schemeClr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 </a:t>
            </a:r>
            <a:r>
              <a:rPr lang="th-TH" sz="1100" dirty="0">
                <a:solidFill>
                  <a:schemeClr val="bg2">
                    <a:lumMod val="25000"/>
                  </a:schemeClr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เป็นคอมไพเลอร์ของ </a:t>
            </a:r>
            <a:r>
              <a:rPr lang="en-US" sz="1100" dirty="0">
                <a:solidFill>
                  <a:schemeClr val="bg2">
                    <a:lumMod val="25000"/>
                  </a:schemeClr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ESP32 </a:t>
            </a:r>
            <a:r>
              <a:rPr lang="th-TH" sz="1100" dirty="0">
                <a:solidFill>
                  <a:schemeClr val="bg2">
                    <a:lumMod val="25000"/>
                  </a:schemeClr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ที่ทางบริษัท </a:t>
            </a:r>
            <a:r>
              <a:rPr lang="en-US" sz="1100" dirty="0">
                <a:solidFill>
                  <a:schemeClr val="bg2">
                    <a:lumMod val="25000"/>
                  </a:schemeClr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ESPRESSIF </a:t>
            </a:r>
            <a:r>
              <a:rPr lang="th-TH" sz="1100" dirty="0">
                <a:solidFill>
                  <a:schemeClr val="bg2">
                    <a:lumMod val="25000"/>
                  </a:schemeClr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ผู้ที่ออกแบบ </a:t>
            </a:r>
            <a:r>
              <a:rPr lang="en-US" sz="1100" dirty="0">
                <a:solidFill>
                  <a:schemeClr val="bg2">
                    <a:lumMod val="25000"/>
                  </a:schemeClr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SOC </a:t>
            </a:r>
            <a:r>
              <a:rPr lang="th-TH" sz="1100" dirty="0">
                <a:solidFill>
                  <a:schemeClr val="bg2">
                    <a:lumMod val="25000"/>
                  </a:schemeClr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ตัวนี้ขึ้นมาจึงจำเป็นต้องใช้ </a:t>
            </a:r>
            <a:r>
              <a:rPr lang="en-US" sz="1100" dirty="0">
                <a:solidFill>
                  <a:schemeClr val="bg2">
                    <a:lumMod val="25000"/>
                  </a:schemeClr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ESP-IDF </a:t>
            </a:r>
            <a:r>
              <a:rPr lang="th-TH" sz="1100" dirty="0">
                <a:solidFill>
                  <a:schemeClr val="bg2">
                    <a:lumMod val="25000"/>
                  </a:schemeClr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ในการเขียนชุดคอมไพเลอร์เพื่อ </a:t>
            </a:r>
            <a:r>
              <a:rPr lang="en-US" sz="1100" dirty="0">
                <a:solidFill>
                  <a:schemeClr val="bg2">
                    <a:lumMod val="25000"/>
                  </a:schemeClr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Upload code </a:t>
            </a:r>
            <a:r>
              <a:rPr lang="th-TH" sz="1100" dirty="0">
                <a:solidFill>
                  <a:schemeClr val="bg2">
                    <a:lumMod val="25000"/>
                  </a:schemeClr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ลงใน</a:t>
            </a:r>
            <a:r>
              <a:rPr lang="en-US" sz="1100" dirty="0">
                <a:solidFill>
                  <a:schemeClr val="bg2">
                    <a:lumMod val="25000"/>
                  </a:schemeClr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 ESP32</a:t>
            </a:r>
            <a:endParaRPr lang="th-TH" sz="1100" dirty="0">
              <a:solidFill>
                <a:schemeClr val="bg2">
                  <a:lumMod val="25000"/>
                </a:schemeClr>
              </a:solidFill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EF54D4F5-319B-4DDF-A359-446659235C7C}"/>
              </a:ext>
            </a:extLst>
          </p:cNvPr>
          <p:cNvSpPr/>
          <p:nvPr/>
        </p:nvSpPr>
        <p:spPr>
          <a:xfrm>
            <a:off x="4458533" y="957636"/>
            <a:ext cx="4821878" cy="1237476"/>
          </a:xfrm>
          <a:prstGeom prst="roundRect">
            <a:avLst>
              <a:gd name="adj" fmla="val 7854"/>
            </a:avLst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>
              <a:ln>
                <a:solidFill>
                  <a:srgbClr val="FF0000"/>
                </a:solidFill>
              </a:ln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383E5F46-0A80-4392-957D-986E077B33DB}"/>
              </a:ext>
            </a:extLst>
          </p:cNvPr>
          <p:cNvSpPr txBox="1"/>
          <p:nvPr/>
        </p:nvSpPr>
        <p:spPr>
          <a:xfrm>
            <a:off x="6127069" y="2841099"/>
            <a:ext cx="3106173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1100" dirty="0">
                <a:latin typeface="Kanit" panose="00000500000000000000" pitchFamily="2" charset="-34"/>
                <a:cs typeface="Kanit" panose="00000500000000000000" pitchFamily="2" charset="-34"/>
              </a:rPr>
              <a:t>ต่อมาได้มีคนเขียน </a:t>
            </a:r>
            <a:r>
              <a:rPr lang="en-US" sz="1100" dirty="0">
                <a:latin typeface="Kanit" panose="00000500000000000000" pitchFamily="2" charset="-34"/>
                <a:cs typeface="Kanit" panose="00000500000000000000" pitchFamily="2" charset="-34"/>
              </a:rPr>
              <a:t>lib </a:t>
            </a:r>
            <a:r>
              <a:rPr lang="th-TH" sz="1100" dirty="0">
                <a:latin typeface="Kanit" panose="00000500000000000000" pitchFamily="2" charset="-34"/>
                <a:cs typeface="Kanit" panose="00000500000000000000" pitchFamily="2" charset="-34"/>
              </a:rPr>
              <a:t>ลงบน </a:t>
            </a:r>
            <a:r>
              <a:rPr lang="en-US" sz="1100" dirty="0">
                <a:latin typeface="Kanit" panose="00000500000000000000" pitchFamily="2" charset="-34"/>
                <a:cs typeface="Kanit" panose="00000500000000000000" pitchFamily="2" charset="-34"/>
              </a:rPr>
              <a:t>Arduino </a:t>
            </a:r>
            <a:r>
              <a:rPr lang="th-TH" sz="1100" dirty="0">
                <a:latin typeface="Kanit" panose="00000500000000000000" pitchFamily="2" charset="-34"/>
                <a:cs typeface="Kanit" panose="00000500000000000000" pitchFamily="2" charset="-34"/>
              </a:rPr>
              <a:t>และ </a:t>
            </a:r>
            <a:r>
              <a:rPr lang="en-US" sz="1100" dirty="0" err="1">
                <a:latin typeface="Kanit" panose="00000500000000000000" pitchFamily="2" charset="-34"/>
                <a:cs typeface="Kanit" panose="00000500000000000000" pitchFamily="2" charset="-34"/>
              </a:rPr>
              <a:t>PlatformIO</a:t>
            </a:r>
            <a:r>
              <a:rPr lang="en-US" sz="1100" dirty="0">
                <a:latin typeface="Kanit" panose="00000500000000000000" pitchFamily="2" charset="-34"/>
                <a:cs typeface="Kanit" panose="00000500000000000000" pitchFamily="2" charset="-34"/>
              </a:rPr>
              <a:t> </a:t>
            </a:r>
            <a:r>
              <a:rPr lang="th-TH" sz="1100" dirty="0">
                <a:latin typeface="Kanit" panose="00000500000000000000" pitchFamily="2" charset="-34"/>
                <a:cs typeface="Kanit" panose="00000500000000000000" pitchFamily="2" charset="-34"/>
              </a:rPr>
              <a:t>ทำให้เขียนโปรแกรมควบคุม </a:t>
            </a:r>
            <a:r>
              <a:rPr lang="en-US" sz="1100" dirty="0">
                <a:latin typeface="Kanit" panose="00000500000000000000" pitchFamily="2" charset="-34"/>
                <a:cs typeface="Kanit" panose="00000500000000000000" pitchFamily="2" charset="-34"/>
              </a:rPr>
              <a:t>ESP32 </a:t>
            </a:r>
            <a:r>
              <a:rPr lang="th-TH" sz="1100" dirty="0">
                <a:latin typeface="Kanit" panose="00000500000000000000" pitchFamily="2" charset="-34"/>
                <a:cs typeface="Kanit" panose="00000500000000000000" pitchFamily="2" charset="-34"/>
              </a:rPr>
              <a:t>ง่ายมากยิ่งขึ้น</a:t>
            </a:r>
            <a:endParaRPr lang="th-TH" sz="1100" dirty="0">
              <a:solidFill>
                <a:schemeClr val="bg2">
                  <a:lumMod val="25000"/>
                </a:schemeClr>
              </a:solidFill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87" name="Rectangle: Rounded Corners 86">
            <a:extLst>
              <a:ext uri="{FF2B5EF4-FFF2-40B4-BE49-F238E27FC236}">
                <a16:creationId xmlns:a16="http://schemas.microsoft.com/office/drawing/2014/main" id="{FFDD3C6A-6A18-40DD-9D47-A1406CA3B696}"/>
              </a:ext>
            </a:extLst>
          </p:cNvPr>
          <p:cNvSpPr/>
          <p:nvPr/>
        </p:nvSpPr>
        <p:spPr>
          <a:xfrm>
            <a:off x="6117188" y="4414709"/>
            <a:ext cx="1529106" cy="581186"/>
          </a:xfrm>
          <a:prstGeom prst="roundRect">
            <a:avLst>
              <a:gd name="adj" fmla="val 7854"/>
            </a:avLst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>
              <a:ln>
                <a:solidFill>
                  <a:srgbClr val="FF0000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630033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0" y="6498000"/>
            <a:ext cx="12192000" cy="360000"/>
            <a:chOff x="0" y="6498000"/>
            <a:chExt cx="12192000" cy="360000"/>
          </a:xfrm>
        </p:grpSpPr>
        <p:sp>
          <p:nvSpPr>
            <p:cNvPr id="6" name="Rectangle 5"/>
            <p:cNvSpPr/>
            <p:nvPr/>
          </p:nvSpPr>
          <p:spPr>
            <a:xfrm>
              <a:off x="0" y="6498000"/>
              <a:ext cx="7200000" cy="360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7" name="Rectangle 6"/>
            <p:cNvSpPr/>
            <p:nvPr/>
          </p:nvSpPr>
          <p:spPr>
            <a:xfrm>
              <a:off x="7200000" y="6498000"/>
              <a:ext cx="4992000" cy="36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  <p:grpSp>
        <p:nvGrpSpPr>
          <p:cNvPr id="8" name="Group 82"/>
          <p:cNvGrpSpPr/>
          <p:nvPr/>
        </p:nvGrpSpPr>
        <p:grpSpPr>
          <a:xfrm>
            <a:off x="0" y="6211275"/>
            <a:ext cx="12192000" cy="646725"/>
            <a:chOff x="0" y="6498000"/>
            <a:chExt cx="12192000" cy="360000"/>
          </a:xfrm>
        </p:grpSpPr>
        <p:sp>
          <p:nvSpPr>
            <p:cNvPr id="10" name="Rectangle 83"/>
            <p:cNvSpPr/>
            <p:nvPr/>
          </p:nvSpPr>
          <p:spPr>
            <a:xfrm>
              <a:off x="0" y="6498000"/>
              <a:ext cx="7200000" cy="360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>
                <a:latin typeface="Kanit Light" panose="00000400000000000000" pitchFamily="2" charset="-34"/>
                <a:cs typeface="Kanit Light" panose="00000400000000000000" pitchFamily="2" charset="-34"/>
              </a:endParaRPr>
            </a:p>
          </p:txBody>
        </p:sp>
        <p:sp>
          <p:nvSpPr>
            <p:cNvPr id="12" name="Rectangle 84"/>
            <p:cNvSpPr/>
            <p:nvPr/>
          </p:nvSpPr>
          <p:spPr>
            <a:xfrm>
              <a:off x="7200000" y="6498000"/>
              <a:ext cx="4992000" cy="360000"/>
            </a:xfrm>
            <a:prstGeom prst="rect">
              <a:avLst/>
            </a:prstGeom>
            <a:solidFill>
              <a:srgbClr val="FE7E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>
                <a:latin typeface="Kanit Light" panose="00000400000000000000" pitchFamily="2" charset="-34"/>
                <a:cs typeface="Kanit Light" panose="00000400000000000000" pitchFamily="2" charset="-34"/>
              </a:endParaRPr>
            </a:p>
          </p:txBody>
        </p: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8C247B4A-244B-4BF5-B69E-05EA9AE014A5}"/>
              </a:ext>
            </a:extLst>
          </p:cNvPr>
          <p:cNvSpPr txBox="1">
            <a:spLocks/>
          </p:cNvSpPr>
          <p:nvPr/>
        </p:nvSpPr>
        <p:spPr>
          <a:xfrm>
            <a:off x="141987" y="6146738"/>
            <a:ext cx="4758487" cy="8715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th-TH" sz="2400" b="1" dirty="0">
              <a:solidFill>
                <a:schemeClr val="bg1"/>
              </a:solidFill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CEDF8AB3-CD09-4D92-BBB2-F7EC508128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1986" y="6146737"/>
            <a:ext cx="6762153" cy="871537"/>
          </a:xfrm>
        </p:spPr>
        <p:txBody>
          <a:bodyPr anchor="ctr">
            <a:normAutofit/>
          </a:bodyPr>
          <a:lstStyle/>
          <a:p>
            <a:pPr algn="l"/>
            <a:r>
              <a:rPr lang="en-US" sz="2400" b="1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Introduction</a:t>
            </a:r>
            <a:endParaRPr lang="th-TH" sz="2400" b="1" dirty="0">
              <a:solidFill>
                <a:schemeClr val="bg1"/>
              </a:solidFill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C2F8BCFB-9CF5-4221-B642-09464AEA7E4C}"/>
              </a:ext>
            </a:extLst>
          </p:cNvPr>
          <p:cNvSpPr/>
          <p:nvPr/>
        </p:nvSpPr>
        <p:spPr>
          <a:xfrm>
            <a:off x="141986" y="140517"/>
            <a:ext cx="6906884" cy="516431"/>
          </a:xfrm>
          <a:prstGeom prst="roundRect">
            <a:avLst/>
          </a:prstGeom>
          <a:solidFill>
            <a:srgbClr val="FE7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h-TH" sz="3200" b="1" dirty="0">
                <a:latin typeface="Kanit" panose="00000500000000000000" pitchFamily="2" charset="-34"/>
                <a:cs typeface="Kanit" panose="00000500000000000000" pitchFamily="2" charset="-34"/>
              </a:rPr>
              <a:t>ทำความรู้จักกับ </a:t>
            </a:r>
            <a:r>
              <a:rPr lang="en-US" sz="3200" b="1" dirty="0">
                <a:latin typeface="Kanit" panose="00000500000000000000" pitchFamily="2" charset="-34"/>
                <a:cs typeface="Kanit" panose="00000500000000000000" pitchFamily="2" charset="-34"/>
              </a:rPr>
              <a:t>KB-IDE</a:t>
            </a:r>
            <a:endParaRPr lang="th-TH" sz="3200" b="1" dirty="0"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pic>
        <p:nvPicPr>
          <p:cNvPr id="13" name="Picture 4" descr="Home - KBIDE - IDE for everyone.">
            <a:extLst>
              <a:ext uri="{FF2B5EF4-FFF2-40B4-BE49-F238E27FC236}">
                <a16:creationId xmlns:a16="http://schemas.microsoft.com/office/drawing/2014/main" id="{35B09494-B0E3-4F36-8778-D6B55F9DC4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3683" y="721485"/>
            <a:ext cx="6664634" cy="3051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EB2043A-B102-4E9C-9CD6-0205F8E7BBAE}"/>
              </a:ext>
            </a:extLst>
          </p:cNvPr>
          <p:cNvSpPr txBox="1"/>
          <p:nvPr/>
        </p:nvSpPr>
        <p:spPr>
          <a:xfrm>
            <a:off x="563114" y="3835615"/>
            <a:ext cx="11344406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KB-</a:t>
            </a:r>
            <a:r>
              <a:rPr lang="en-US" sz="3200" b="1" dirty="0">
                <a:latin typeface="Kanit" panose="00000500000000000000" pitchFamily="2" charset="-34"/>
                <a:cs typeface="Kanit" panose="00000500000000000000" pitchFamily="2" charset="-34"/>
              </a:rPr>
              <a:t>IDE</a:t>
            </a:r>
            <a:r>
              <a:rPr lang="en-US" sz="1800" dirty="0">
                <a:latin typeface="Kanit" panose="00000500000000000000" pitchFamily="2" charset="-34"/>
                <a:cs typeface="Kanit" panose="00000500000000000000" pitchFamily="2" charset="-34"/>
              </a:rPr>
              <a:t> </a:t>
            </a:r>
            <a:r>
              <a:rPr lang="th-TH" sz="1800" dirty="0">
                <a:latin typeface="Kanit" panose="00000500000000000000" pitchFamily="2" charset="-34"/>
                <a:cs typeface="Kanit" panose="00000500000000000000" pitchFamily="2" charset="-34"/>
              </a:rPr>
              <a:t>เป็นโปรแกรม</a:t>
            </a:r>
            <a:r>
              <a:rPr lang="th-TH" sz="1800" b="1" dirty="0">
                <a:solidFill>
                  <a:srgbClr val="FF9933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สัญชาติไทย</a:t>
            </a:r>
            <a:r>
              <a:rPr lang="th-TH" sz="1800" dirty="0">
                <a:latin typeface="Kanit" panose="00000500000000000000" pitchFamily="2" charset="-34"/>
                <a:cs typeface="Kanit" panose="00000500000000000000" pitchFamily="2" charset="-34"/>
              </a:rPr>
              <a:t>สำหรับใช้เขียนโปรแกรมบนบอร์ด </a:t>
            </a:r>
            <a:r>
              <a:rPr lang="en-US" sz="1800" dirty="0">
                <a:latin typeface="Kanit" panose="00000500000000000000" pitchFamily="2" charset="-34"/>
                <a:cs typeface="Kanit" panose="00000500000000000000" pitchFamily="2" charset="-34"/>
              </a:rPr>
              <a:t>IoT (</a:t>
            </a:r>
            <a:r>
              <a:rPr lang="th-TH" sz="1800" dirty="0">
                <a:latin typeface="Kanit" panose="00000500000000000000" pitchFamily="2" charset="-34"/>
                <a:cs typeface="Kanit" panose="00000500000000000000" pitchFamily="2" charset="-34"/>
              </a:rPr>
              <a:t>และ </a:t>
            </a:r>
            <a:r>
              <a:rPr lang="en-US" sz="1800" dirty="0">
                <a:latin typeface="Kanit" panose="00000500000000000000" pitchFamily="2" charset="-34"/>
                <a:cs typeface="Kanit" panose="00000500000000000000" pitchFamily="2" charset="-34"/>
              </a:rPr>
              <a:t>SBC </a:t>
            </a:r>
            <a:r>
              <a:rPr lang="th-TH" sz="1800" dirty="0">
                <a:latin typeface="Kanit" panose="00000500000000000000" pitchFamily="2" charset="-34"/>
                <a:cs typeface="Kanit" panose="00000500000000000000" pitchFamily="2" charset="-34"/>
              </a:rPr>
              <a:t>ด้วยในอนาคต) โดยเป้าหมายการออกแบบคือ </a:t>
            </a:r>
            <a:r>
              <a:rPr lang="en-US" sz="1800" dirty="0">
                <a:latin typeface="Kanit" panose="00000500000000000000" pitchFamily="2" charset="-34"/>
                <a:cs typeface="Kanit" panose="00000500000000000000" pitchFamily="2" charset="-34"/>
              </a:rPr>
              <a:t>IDE </a:t>
            </a:r>
            <a:r>
              <a:rPr lang="th-TH" sz="1800" dirty="0">
                <a:latin typeface="Kanit" panose="00000500000000000000" pitchFamily="2" charset="-34"/>
                <a:cs typeface="Kanit" panose="00000500000000000000" pitchFamily="2" charset="-34"/>
              </a:rPr>
              <a:t>สำหรับทุกคน ทุกระดับ เด็กๆ สามารถใช้ </a:t>
            </a:r>
            <a:r>
              <a:rPr lang="en-US" sz="1800" dirty="0">
                <a:latin typeface="Kanit" panose="00000500000000000000" pitchFamily="2" charset="-34"/>
                <a:cs typeface="Kanit" panose="00000500000000000000" pitchFamily="2" charset="-34"/>
              </a:rPr>
              <a:t>Block Programming </a:t>
            </a:r>
            <a:r>
              <a:rPr lang="th-TH" sz="1800" dirty="0">
                <a:latin typeface="Kanit" panose="00000500000000000000" pitchFamily="2" charset="-34"/>
                <a:cs typeface="Kanit" panose="00000500000000000000" pitchFamily="2" charset="-34"/>
              </a:rPr>
              <a:t>ได้ มือโปรสามารถใช้</a:t>
            </a:r>
            <a:r>
              <a:rPr lang="en-US" sz="1800" dirty="0">
                <a:latin typeface="Kanit" panose="00000500000000000000" pitchFamily="2" charset="-34"/>
                <a:cs typeface="Kanit" panose="00000500000000000000" pitchFamily="2" charset="-34"/>
              </a:rPr>
              <a:t> Code Editor </a:t>
            </a:r>
            <a:r>
              <a:rPr lang="th-TH" sz="1800" dirty="0">
                <a:latin typeface="Kanit" panose="00000500000000000000" pitchFamily="2" charset="-34"/>
                <a:cs typeface="Kanit" panose="00000500000000000000" pitchFamily="2" charset="-34"/>
              </a:rPr>
              <a:t>ได้ </a:t>
            </a:r>
          </a:p>
          <a:p>
            <a:r>
              <a:rPr lang="th-TH" sz="1800" dirty="0">
                <a:latin typeface="Kanit" panose="00000500000000000000" pitchFamily="2" charset="-34"/>
                <a:cs typeface="Kanit" panose="00000500000000000000" pitchFamily="2" charset="-34"/>
              </a:rPr>
              <a:t>เป็น </a:t>
            </a:r>
            <a:r>
              <a:rPr lang="en-US" sz="1800" dirty="0">
                <a:latin typeface="Kanit" panose="00000500000000000000" pitchFamily="2" charset="-34"/>
                <a:cs typeface="Kanit" panose="00000500000000000000" pitchFamily="2" charset="-34"/>
              </a:rPr>
              <a:t>IDE </a:t>
            </a:r>
            <a:r>
              <a:rPr lang="th-TH" sz="1800" dirty="0">
                <a:latin typeface="Kanit" panose="00000500000000000000" pitchFamily="2" charset="-34"/>
                <a:cs typeface="Kanit" panose="00000500000000000000" pitchFamily="2" charset="-34"/>
              </a:rPr>
              <a:t>ที่ใช้ได้กับทุกบอร์ดในตลาด ที่สำคัญคือเป็น </a:t>
            </a:r>
            <a:r>
              <a:rPr lang="en-US" sz="1800" dirty="0">
                <a:latin typeface="Kanit" panose="00000500000000000000" pitchFamily="2" charset="-34"/>
                <a:cs typeface="Kanit" panose="00000500000000000000" pitchFamily="2" charset="-34"/>
              </a:rPr>
              <a:t>IDE </a:t>
            </a:r>
            <a:r>
              <a:rPr lang="th-TH" sz="1800" dirty="0">
                <a:latin typeface="Kanit" panose="00000500000000000000" pitchFamily="2" charset="-34"/>
                <a:cs typeface="Kanit" panose="00000500000000000000" pitchFamily="2" charset="-34"/>
              </a:rPr>
              <a:t>ที่ </a:t>
            </a:r>
            <a:r>
              <a:rPr lang="en-US" sz="1800" dirty="0">
                <a:latin typeface="Kanit" panose="00000500000000000000" pitchFamily="2" charset="-34"/>
                <a:cs typeface="Kanit" panose="00000500000000000000" pitchFamily="2" charset="-34"/>
              </a:rPr>
              <a:t>Hackable </a:t>
            </a:r>
            <a:r>
              <a:rPr lang="th-TH" sz="1800" dirty="0">
                <a:latin typeface="Kanit" panose="00000500000000000000" pitchFamily="2" charset="-34"/>
                <a:cs typeface="Kanit" panose="00000500000000000000" pitchFamily="2" charset="-34"/>
              </a:rPr>
              <a:t>นั่นหมายความว่านักพัฒนาสามารถเปลี่ยนแปลง หรือต่อยอด </a:t>
            </a:r>
            <a:r>
              <a:rPr lang="en-US" sz="1800" dirty="0">
                <a:latin typeface="Kanit" panose="00000500000000000000" pitchFamily="2" charset="-34"/>
                <a:cs typeface="Kanit" panose="00000500000000000000" pitchFamily="2" charset="-34"/>
              </a:rPr>
              <a:t>IDE </a:t>
            </a:r>
            <a:r>
              <a:rPr lang="th-TH" sz="1800" dirty="0">
                <a:latin typeface="Kanit" panose="00000500000000000000" pitchFamily="2" charset="-34"/>
                <a:cs typeface="Kanit" panose="00000500000000000000" pitchFamily="2" charset="-34"/>
              </a:rPr>
              <a:t>ได้ ไม่ว่าจะเป็น </a:t>
            </a:r>
            <a:r>
              <a:rPr lang="en-US" sz="1800" dirty="0">
                <a:latin typeface="Kanit" panose="00000500000000000000" pitchFamily="2" charset="-34"/>
                <a:cs typeface="Kanit" panose="00000500000000000000" pitchFamily="2" charset="-34"/>
              </a:rPr>
              <a:t>Board Manager </a:t>
            </a:r>
            <a:r>
              <a:rPr lang="th-TH" sz="1800" dirty="0">
                <a:latin typeface="Kanit" panose="00000500000000000000" pitchFamily="2" charset="-34"/>
                <a:cs typeface="Kanit" panose="00000500000000000000" pitchFamily="2" charset="-34"/>
              </a:rPr>
              <a:t>หรือ </a:t>
            </a:r>
            <a:r>
              <a:rPr lang="en-US" sz="1800" dirty="0">
                <a:latin typeface="Kanit" panose="00000500000000000000" pitchFamily="2" charset="-34"/>
                <a:cs typeface="Kanit" panose="00000500000000000000" pitchFamily="2" charset="-34"/>
              </a:rPr>
              <a:t>Plug-in </a:t>
            </a:r>
            <a:r>
              <a:rPr lang="th-TH" sz="1800" dirty="0">
                <a:latin typeface="Kanit" panose="00000500000000000000" pitchFamily="2" charset="-34"/>
                <a:cs typeface="Kanit" panose="00000500000000000000" pitchFamily="2" charset="-34"/>
              </a:rPr>
              <a:t>ต่าง ๆ เนื่องจาก </a:t>
            </a:r>
            <a:r>
              <a:rPr lang="en-US" sz="1800" dirty="0">
                <a:latin typeface="Kanit" panose="00000500000000000000" pitchFamily="2" charset="-34"/>
                <a:cs typeface="Kanit" panose="00000500000000000000" pitchFamily="2" charset="-34"/>
              </a:rPr>
              <a:t>KB-IDE</a:t>
            </a:r>
            <a:r>
              <a:rPr lang="th-TH" sz="1800" dirty="0">
                <a:latin typeface="Kanit" panose="00000500000000000000" pitchFamily="2" charset="-34"/>
                <a:cs typeface="Kanit" panose="00000500000000000000" pitchFamily="2" charset="-34"/>
              </a:rPr>
              <a:t>เป็น </a:t>
            </a:r>
            <a:r>
              <a:rPr lang="en-US" sz="1800" dirty="0">
                <a:latin typeface="Kanit" panose="00000500000000000000" pitchFamily="2" charset="-34"/>
                <a:cs typeface="Kanit" panose="00000500000000000000" pitchFamily="2" charset="-34"/>
              </a:rPr>
              <a:t>Open Source </a:t>
            </a:r>
            <a:r>
              <a:rPr lang="th-TH" sz="1800" dirty="0">
                <a:latin typeface="Kanit" panose="00000500000000000000" pitchFamily="2" charset="-34"/>
                <a:cs typeface="Kanit" panose="00000500000000000000" pitchFamily="2" charset="-34"/>
              </a:rPr>
              <a:t>และ </a:t>
            </a:r>
            <a:r>
              <a:rPr lang="en-US" sz="1800" dirty="0">
                <a:latin typeface="Kanit" panose="00000500000000000000" pitchFamily="2" charset="-34"/>
                <a:cs typeface="Kanit" panose="00000500000000000000" pitchFamily="2" charset="-34"/>
              </a:rPr>
              <a:t>Open Architecture.</a:t>
            </a:r>
            <a:endParaRPr lang="th-TH" sz="1800" dirty="0"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pic>
        <p:nvPicPr>
          <p:cNvPr id="22" name="รูปภาพ 15">
            <a:extLst>
              <a:ext uri="{FF2B5EF4-FFF2-40B4-BE49-F238E27FC236}">
                <a16:creationId xmlns:a16="http://schemas.microsoft.com/office/drawing/2014/main" id="{30F6B08C-5517-4BD3-BCC0-05D94B25315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1780" y="6251543"/>
            <a:ext cx="606457" cy="606457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F26E059-1474-44F4-9231-33F7A678BD32}"/>
              </a:ext>
            </a:extLst>
          </p:cNvPr>
          <p:cNvSpPr txBox="1"/>
          <p:nvPr/>
        </p:nvSpPr>
        <p:spPr>
          <a:xfrm>
            <a:off x="11044964" y="6337010"/>
            <a:ext cx="11326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MTB</a:t>
            </a:r>
            <a:endParaRPr lang="th-TH" sz="32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81900DC-01C1-425D-B7F1-DEB82D7C3020}"/>
              </a:ext>
            </a:extLst>
          </p:cNvPr>
          <p:cNvSpPr txBox="1"/>
          <p:nvPr/>
        </p:nvSpPr>
        <p:spPr>
          <a:xfrm>
            <a:off x="11067672" y="6229288"/>
            <a:ext cx="113269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MICROTECHBEING</a:t>
            </a:r>
            <a:endParaRPr lang="th-TH" sz="8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4E36AE0-FBFA-4A7A-B829-61B8E36C6490}"/>
              </a:ext>
            </a:extLst>
          </p:cNvPr>
          <p:cNvSpPr txBox="1"/>
          <p:nvPr/>
        </p:nvSpPr>
        <p:spPr>
          <a:xfrm>
            <a:off x="7191637" y="6206058"/>
            <a:ext cx="113269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POWERED by</a:t>
            </a:r>
            <a:endParaRPr lang="th-TH" sz="900" b="1" dirty="0">
              <a:solidFill>
                <a:schemeClr val="bg1"/>
              </a:solidFill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942139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0" y="6498000"/>
            <a:ext cx="12192000" cy="360000"/>
            <a:chOff x="0" y="6498000"/>
            <a:chExt cx="12192000" cy="360000"/>
          </a:xfrm>
        </p:grpSpPr>
        <p:sp>
          <p:nvSpPr>
            <p:cNvPr id="6" name="Rectangle 5"/>
            <p:cNvSpPr/>
            <p:nvPr/>
          </p:nvSpPr>
          <p:spPr>
            <a:xfrm>
              <a:off x="0" y="6498000"/>
              <a:ext cx="7200000" cy="360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7" name="Rectangle 6"/>
            <p:cNvSpPr/>
            <p:nvPr/>
          </p:nvSpPr>
          <p:spPr>
            <a:xfrm>
              <a:off x="7200000" y="6498000"/>
              <a:ext cx="4992000" cy="36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  <p:grpSp>
        <p:nvGrpSpPr>
          <p:cNvPr id="8" name="Group 82"/>
          <p:cNvGrpSpPr/>
          <p:nvPr/>
        </p:nvGrpSpPr>
        <p:grpSpPr>
          <a:xfrm>
            <a:off x="0" y="6211275"/>
            <a:ext cx="12192000" cy="646725"/>
            <a:chOff x="0" y="6498000"/>
            <a:chExt cx="12192000" cy="360000"/>
          </a:xfrm>
        </p:grpSpPr>
        <p:sp>
          <p:nvSpPr>
            <p:cNvPr id="10" name="Rectangle 83"/>
            <p:cNvSpPr/>
            <p:nvPr/>
          </p:nvSpPr>
          <p:spPr>
            <a:xfrm>
              <a:off x="0" y="6498000"/>
              <a:ext cx="7200000" cy="360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>
                <a:latin typeface="Kanit Light" panose="00000400000000000000" pitchFamily="2" charset="-34"/>
                <a:cs typeface="Kanit Light" panose="00000400000000000000" pitchFamily="2" charset="-34"/>
              </a:endParaRPr>
            </a:p>
          </p:txBody>
        </p:sp>
        <p:sp>
          <p:nvSpPr>
            <p:cNvPr id="12" name="Rectangle 84"/>
            <p:cNvSpPr/>
            <p:nvPr/>
          </p:nvSpPr>
          <p:spPr>
            <a:xfrm>
              <a:off x="7200000" y="6498000"/>
              <a:ext cx="4992000" cy="360000"/>
            </a:xfrm>
            <a:prstGeom prst="rect">
              <a:avLst/>
            </a:prstGeom>
            <a:solidFill>
              <a:srgbClr val="FE7E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>
                <a:latin typeface="Kanit Light" panose="00000400000000000000" pitchFamily="2" charset="-34"/>
                <a:cs typeface="Kanit Light" panose="00000400000000000000" pitchFamily="2" charset="-34"/>
              </a:endParaRPr>
            </a:p>
          </p:txBody>
        </p: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8C247B4A-244B-4BF5-B69E-05EA9AE014A5}"/>
              </a:ext>
            </a:extLst>
          </p:cNvPr>
          <p:cNvSpPr txBox="1">
            <a:spLocks/>
          </p:cNvSpPr>
          <p:nvPr/>
        </p:nvSpPr>
        <p:spPr>
          <a:xfrm>
            <a:off x="141987" y="6146738"/>
            <a:ext cx="4758487" cy="8715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th-TH" sz="2400" b="1" dirty="0">
              <a:solidFill>
                <a:schemeClr val="bg1"/>
              </a:solidFill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CEDF8AB3-CD09-4D92-BBB2-F7EC508128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1986" y="6146737"/>
            <a:ext cx="6762153" cy="871537"/>
          </a:xfrm>
        </p:spPr>
        <p:txBody>
          <a:bodyPr anchor="ctr">
            <a:normAutofit/>
          </a:bodyPr>
          <a:lstStyle/>
          <a:p>
            <a:pPr algn="l"/>
            <a:r>
              <a:rPr lang="en-US" sz="2400" b="1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Introduction</a:t>
            </a:r>
            <a:endParaRPr lang="th-TH" sz="2400" b="1" dirty="0">
              <a:solidFill>
                <a:schemeClr val="bg1"/>
              </a:solidFill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C2F8BCFB-9CF5-4221-B642-09464AEA7E4C}"/>
              </a:ext>
            </a:extLst>
          </p:cNvPr>
          <p:cNvSpPr/>
          <p:nvPr/>
        </p:nvSpPr>
        <p:spPr>
          <a:xfrm>
            <a:off x="141986" y="140517"/>
            <a:ext cx="6906884" cy="516431"/>
          </a:xfrm>
          <a:prstGeom prst="roundRect">
            <a:avLst/>
          </a:prstGeom>
          <a:solidFill>
            <a:srgbClr val="FE7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h-TH" sz="3200" b="1" dirty="0">
                <a:latin typeface="Kanit" panose="00000500000000000000" pitchFamily="2" charset="-34"/>
                <a:cs typeface="Kanit" panose="00000500000000000000" pitchFamily="2" charset="-34"/>
              </a:rPr>
              <a:t>ความสามมารถของ </a:t>
            </a:r>
            <a:r>
              <a:rPr lang="en-US" sz="3200" b="1" dirty="0">
                <a:latin typeface="Kanit" panose="00000500000000000000" pitchFamily="2" charset="-34"/>
                <a:cs typeface="Kanit" panose="00000500000000000000" pitchFamily="2" charset="-34"/>
              </a:rPr>
              <a:t>KB-IDE</a:t>
            </a:r>
            <a:endParaRPr lang="th-TH" sz="3200" b="1" dirty="0"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EB2043A-B102-4E9C-9CD6-0205F8E7BBAE}"/>
              </a:ext>
            </a:extLst>
          </p:cNvPr>
          <p:cNvSpPr txBox="1"/>
          <p:nvPr/>
        </p:nvSpPr>
        <p:spPr>
          <a:xfrm>
            <a:off x="7048870" y="1284973"/>
            <a:ext cx="5036699" cy="3493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th-TH" sz="1700" dirty="0">
                <a:latin typeface="Kanit" panose="00000500000000000000" pitchFamily="2" charset="-34"/>
                <a:cs typeface="Kanit" panose="00000500000000000000" pitchFamily="2" charset="-34"/>
              </a:rPr>
              <a:t>เขียนโปรแกรมได้ทั้งในแบบ </a:t>
            </a:r>
            <a:r>
              <a:rPr lang="en-US" sz="1700" dirty="0">
                <a:latin typeface="Kanit" panose="00000500000000000000" pitchFamily="2" charset="-34"/>
                <a:cs typeface="Kanit" panose="00000500000000000000" pitchFamily="2" charset="-34"/>
              </a:rPr>
              <a:t>Blocks Programming </a:t>
            </a:r>
            <a:r>
              <a:rPr lang="th-TH" sz="1700" dirty="0">
                <a:latin typeface="Kanit" panose="00000500000000000000" pitchFamily="2" charset="-34"/>
                <a:cs typeface="Kanit" panose="00000500000000000000" pitchFamily="2" charset="-34"/>
              </a:rPr>
              <a:t>และ </a:t>
            </a:r>
            <a:r>
              <a:rPr lang="en-US" sz="1700" dirty="0">
                <a:latin typeface="Kanit" panose="00000500000000000000" pitchFamily="2" charset="-34"/>
                <a:cs typeface="Kanit" panose="00000500000000000000" pitchFamily="2" charset="-34"/>
              </a:rPr>
              <a:t>Code Editor</a:t>
            </a:r>
          </a:p>
          <a:p>
            <a:pPr marL="342900" indent="-342900">
              <a:buFontTx/>
              <a:buChar char="-"/>
            </a:pPr>
            <a:r>
              <a:rPr lang="th-TH" sz="1700" dirty="0">
                <a:latin typeface="Kanit" panose="00000500000000000000" pitchFamily="2" charset="-34"/>
                <a:cs typeface="Kanit" panose="00000500000000000000" pitchFamily="2" charset="-34"/>
              </a:rPr>
              <a:t>เพิ่ม </a:t>
            </a:r>
            <a:r>
              <a:rPr lang="en-US" sz="1700" dirty="0">
                <a:latin typeface="Kanit" panose="00000500000000000000" pitchFamily="2" charset="-34"/>
                <a:cs typeface="Kanit" panose="00000500000000000000" pitchFamily="2" charset="-34"/>
              </a:rPr>
              <a:t>Hardware Board </a:t>
            </a:r>
            <a:r>
              <a:rPr lang="th-TH" sz="1700" dirty="0">
                <a:latin typeface="Kanit" panose="00000500000000000000" pitchFamily="2" charset="-34"/>
                <a:cs typeface="Kanit" panose="00000500000000000000" pitchFamily="2" charset="-34"/>
              </a:rPr>
              <a:t>ได้ใน </a:t>
            </a:r>
            <a:r>
              <a:rPr lang="en-US" sz="1700" dirty="0">
                <a:latin typeface="Kanit" panose="00000500000000000000" pitchFamily="2" charset="-34"/>
                <a:cs typeface="Kanit" panose="00000500000000000000" pitchFamily="2" charset="-34"/>
              </a:rPr>
              <a:t>Board Manager</a:t>
            </a:r>
          </a:p>
          <a:p>
            <a:pPr marL="342900" indent="-342900">
              <a:buFontTx/>
              <a:buChar char="-"/>
            </a:pPr>
            <a:r>
              <a:rPr lang="th-TH" sz="1700" dirty="0">
                <a:latin typeface="Kanit" panose="00000500000000000000" pitchFamily="2" charset="-34"/>
                <a:cs typeface="Kanit" panose="00000500000000000000" pitchFamily="2" charset="-34"/>
              </a:rPr>
              <a:t>เพิ่ม </a:t>
            </a:r>
            <a:r>
              <a:rPr lang="en-US" sz="1700" dirty="0">
                <a:latin typeface="Kanit" panose="00000500000000000000" pitchFamily="2" charset="-34"/>
                <a:cs typeface="Kanit" panose="00000500000000000000" pitchFamily="2" charset="-34"/>
              </a:rPr>
              <a:t>Framework </a:t>
            </a:r>
            <a:r>
              <a:rPr lang="th-TH" sz="1700" dirty="0">
                <a:latin typeface="Kanit" panose="00000500000000000000" pitchFamily="2" charset="-34"/>
                <a:cs typeface="Kanit" panose="00000500000000000000" pitchFamily="2" charset="-34"/>
              </a:rPr>
              <a:t>ในการเขียนโปรแกรมได้ (ตอนนี้ </a:t>
            </a:r>
            <a:r>
              <a:rPr lang="en-US" sz="1700" dirty="0">
                <a:latin typeface="Kanit" panose="00000500000000000000" pitchFamily="2" charset="-34"/>
                <a:cs typeface="Kanit" panose="00000500000000000000" pitchFamily="2" charset="-34"/>
              </a:rPr>
              <a:t>support ESP-IDF </a:t>
            </a:r>
            <a:r>
              <a:rPr lang="th-TH" sz="1700" dirty="0">
                <a:latin typeface="Kanit" panose="00000500000000000000" pitchFamily="2" charset="-34"/>
                <a:cs typeface="Kanit" panose="00000500000000000000" pitchFamily="2" charset="-34"/>
              </a:rPr>
              <a:t>และ </a:t>
            </a:r>
            <a:r>
              <a:rPr lang="en-US" sz="1700" dirty="0">
                <a:latin typeface="Kanit" panose="00000500000000000000" pitchFamily="2" charset="-34"/>
                <a:cs typeface="Kanit" panose="00000500000000000000" pitchFamily="2" charset="-34"/>
              </a:rPr>
              <a:t>Arduino)</a:t>
            </a:r>
          </a:p>
          <a:p>
            <a:pPr marL="342900" indent="-342900">
              <a:buFontTx/>
              <a:buChar char="-"/>
            </a:pPr>
            <a:r>
              <a:rPr lang="th-TH" sz="1700" dirty="0">
                <a:latin typeface="Kanit" panose="00000500000000000000" pitchFamily="2" charset="-34"/>
                <a:cs typeface="Kanit" panose="00000500000000000000" pitchFamily="2" charset="-34"/>
              </a:rPr>
              <a:t>เพิ่ม </a:t>
            </a:r>
            <a:r>
              <a:rPr lang="en-US" sz="1700" dirty="0">
                <a:latin typeface="Kanit" panose="00000500000000000000" pitchFamily="2" charset="-34"/>
                <a:cs typeface="Kanit" panose="00000500000000000000" pitchFamily="2" charset="-34"/>
              </a:rPr>
              <a:t>Plugins </a:t>
            </a:r>
            <a:r>
              <a:rPr lang="th-TH" sz="1700" dirty="0">
                <a:latin typeface="Kanit" panose="00000500000000000000" pitchFamily="2" charset="-34"/>
                <a:cs typeface="Kanit" panose="00000500000000000000" pitchFamily="2" charset="-34"/>
              </a:rPr>
              <a:t>และ </a:t>
            </a:r>
            <a:r>
              <a:rPr lang="en-US" sz="1700" dirty="0">
                <a:latin typeface="Kanit" panose="00000500000000000000" pitchFamily="2" charset="-34"/>
                <a:cs typeface="Kanit" panose="00000500000000000000" pitchFamily="2" charset="-34"/>
              </a:rPr>
              <a:t>Library </a:t>
            </a:r>
            <a:r>
              <a:rPr lang="th-TH" sz="1700" dirty="0">
                <a:latin typeface="Kanit" panose="00000500000000000000" pitchFamily="2" charset="-34"/>
                <a:cs typeface="Kanit" panose="00000500000000000000" pitchFamily="2" charset="-34"/>
              </a:rPr>
              <a:t>ได้</a:t>
            </a:r>
          </a:p>
          <a:p>
            <a:pPr marL="342900" indent="-342900">
              <a:buFontTx/>
              <a:buChar char="-"/>
            </a:pPr>
            <a:r>
              <a:rPr lang="th-TH" sz="1700" dirty="0">
                <a:latin typeface="Kanit" panose="00000500000000000000" pitchFamily="2" charset="-34"/>
                <a:cs typeface="Kanit" panose="00000500000000000000" pitchFamily="2" charset="-34"/>
              </a:rPr>
              <a:t>คอมไพล์เป็น </a:t>
            </a:r>
            <a:r>
              <a:rPr lang="en-US" sz="1700" dirty="0">
                <a:latin typeface="Kanit" panose="00000500000000000000" pitchFamily="2" charset="-34"/>
                <a:cs typeface="Kanit" panose="00000500000000000000" pitchFamily="2" charset="-34"/>
              </a:rPr>
              <a:t>Native Code </a:t>
            </a:r>
            <a:r>
              <a:rPr lang="th-TH" sz="1700" dirty="0">
                <a:latin typeface="Kanit" panose="00000500000000000000" pitchFamily="2" charset="-34"/>
                <a:cs typeface="Kanit" panose="00000500000000000000" pitchFamily="2" charset="-34"/>
              </a:rPr>
              <a:t>ทำให้ไม่มีข้อจำกัดในด้านความเร็ว และสามารถคอมไพล์ได้เร็วกว่า </a:t>
            </a:r>
            <a:r>
              <a:rPr lang="en-US" sz="1700" dirty="0">
                <a:latin typeface="Kanit" panose="00000500000000000000" pitchFamily="2" charset="-34"/>
                <a:cs typeface="Kanit" panose="00000500000000000000" pitchFamily="2" charset="-34"/>
              </a:rPr>
              <a:t>IDE </a:t>
            </a:r>
            <a:r>
              <a:rPr lang="th-TH" sz="1700" dirty="0">
                <a:latin typeface="Kanit" panose="00000500000000000000" pitchFamily="2" charset="-34"/>
                <a:cs typeface="Kanit" panose="00000500000000000000" pitchFamily="2" charset="-34"/>
              </a:rPr>
              <a:t>ในตลาดปัจจุบันมากรวมทั้ง </a:t>
            </a:r>
            <a:r>
              <a:rPr lang="en-US" sz="1700" dirty="0">
                <a:latin typeface="Kanit" panose="00000500000000000000" pitchFamily="2" charset="-34"/>
                <a:cs typeface="Kanit" panose="00000500000000000000" pitchFamily="2" charset="-34"/>
              </a:rPr>
              <a:t>Arduino IDE</a:t>
            </a:r>
          </a:p>
          <a:p>
            <a:pPr marL="342900" indent="-342900">
              <a:buFontTx/>
              <a:buChar char="-"/>
            </a:pPr>
            <a:r>
              <a:rPr lang="th-TH" sz="1700" dirty="0">
                <a:latin typeface="Kanit" panose="00000500000000000000" pitchFamily="2" charset="-34"/>
                <a:cs typeface="Kanit" panose="00000500000000000000" pitchFamily="2" charset="-34"/>
              </a:rPr>
              <a:t>เครื่องช่วยในการเขียนโปรแกรมต่าง ๆ เช่น </a:t>
            </a:r>
            <a:r>
              <a:rPr lang="en-US" sz="1700" dirty="0">
                <a:latin typeface="Kanit" panose="00000500000000000000" pitchFamily="2" charset="-34"/>
                <a:cs typeface="Kanit" panose="00000500000000000000" pitchFamily="2" charset="-34"/>
              </a:rPr>
              <a:t>Serial Console </a:t>
            </a:r>
            <a:r>
              <a:rPr lang="th-TH" sz="1700" dirty="0">
                <a:latin typeface="Kanit" panose="00000500000000000000" pitchFamily="2" charset="-34"/>
                <a:cs typeface="Kanit" panose="00000500000000000000" pitchFamily="2" charset="-34"/>
              </a:rPr>
              <a:t>และ </a:t>
            </a:r>
            <a:r>
              <a:rPr lang="en-US" sz="1700" dirty="0">
                <a:latin typeface="Kanit" panose="00000500000000000000" pitchFamily="2" charset="-34"/>
                <a:cs typeface="Kanit" panose="00000500000000000000" pitchFamily="2" charset="-34"/>
              </a:rPr>
              <a:t>Serial Graph </a:t>
            </a:r>
            <a:r>
              <a:rPr lang="th-TH" sz="1700" dirty="0">
                <a:latin typeface="Kanit" panose="00000500000000000000" pitchFamily="2" charset="-34"/>
                <a:cs typeface="Kanit" panose="00000500000000000000" pitchFamily="2" charset="-34"/>
              </a:rPr>
              <a:t>ที่พร้อมใช้งาน</a:t>
            </a:r>
          </a:p>
          <a:p>
            <a:pPr marL="342900" indent="-342900">
              <a:buFontTx/>
              <a:buChar char="-"/>
            </a:pPr>
            <a:r>
              <a:rPr lang="th-TH" sz="1700" dirty="0">
                <a:latin typeface="Kanit" panose="00000500000000000000" pitchFamily="2" charset="-34"/>
                <a:cs typeface="Kanit" panose="00000500000000000000" pitchFamily="2" charset="-34"/>
              </a:rPr>
              <a:t>สามารถใช้ได้ทั้ง </a:t>
            </a:r>
            <a:r>
              <a:rPr lang="en-US" sz="1700" dirty="0">
                <a:latin typeface="Kanit" panose="00000500000000000000" pitchFamily="2" charset="-34"/>
                <a:cs typeface="Kanit" panose="00000500000000000000" pitchFamily="2" charset="-34"/>
              </a:rPr>
              <a:t>Mac, Windows </a:t>
            </a:r>
            <a:r>
              <a:rPr lang="th-TH" sz="1700" dirty="0">
                <a:latin typeface="Kanit" panose="00000500000000000000" pitchFamily="2" charset="-34"/>
                <a:cs typeface="Kanit" panose="00000500000000000000" pitchFamily="2" charset="-34"/>
              </a:rPr>
              <a:t>และ </a:t>
            </a:r>
            <a:r>
              <a:rPr lang="en-US" sz="1700" dirty="0">
                <a:latin typeface="Kanit" panose="00000500000000000000" pitchFamily="2" charset="-34"/>
                <a:cs typeface="Kanit" panose="00000500000000000000" pitchFamily="2" charset="-34"/>
              </a:rPr>
              <a:t>Linux</a:t>
            </a:r>
          </a:p>
          <a:p>
            <a:pPr marL="342900" indent="-342900">
              <a:buFontTx/>
              <a:buChar char="-"/>
            </a:pPr>
            <a:r>
              <a:rPr lang="th-TH" sz="1700" dirty="0">
                <a:latin typeface="Kanit" panose="00000500000000000000" pitchFamily="2" charset="-34"/>
                <a:cs typeface="Kanit" panose="00000500000000000000" pitchFamily="2" charset="-34"/>
              </a:rPr>
              <a:t>ตัวอย่างและ </a:t>
            </a:r>
            <a:r>
              <a:rPr lang="en-US" sz="1700" dirty="0">
                <a:latin typeface="Kanit" panose="00000500000000000000" pitchFamily="2" charset="-34"/>
                <a:cs typeface="Kanit" panose="00000500000000000000" pitchFamily="2" charset="-34"/>
              </a:rPr>
              <a:t>Tutorial </a:t>
            </a:r>
            <a:r>
              <a:rPr lang="th-TH" sz="1700" dirty="0">
                <a:latin typeface="Kanit" panose="00000500000000000000" pitchFamily="2" charset="-34"/>
                <a:cs typeface="Kanit" panose="00000500000000000000" pitchFamily="2" charset="-34"/>
              </a:rPr>
              <a:t>พร้อมใช้งาน</a:t>
            </a:r>
          </a:p>
        </p:txBody>
      </p:sp>
      <p:pic>
        <p:nvPicPr>
          <p:cNvPr id="22" name="รูปภาพ 15">
            <a:extLst>
              <a:ext uri="{FF2B5EF4-FFF2-40B4-BE49-F238E27FC236}">
                <a16:creationId xmlns:a16="http://schemas.microsoft.com/office/drawing/2014/main" id="{30F6B08C-5517-4BD3-BCC0-05D94B25315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1780" y="6251543"/>
            <a:ext cx="606457" cy="606457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F26E059-1474-44F4-9231-33F7A678BD32}"/>
              </a:ext>
            </a:extLst>
          </p:cNvPr>
          <p:cNvSpPr txBox="1"/>
          <p:nvPr/>
        </p:nvSpPr>
        <p:spPr>
          <a:xfrm>
            <a:off x="11044964" y="6337010"/>
            <a:ext cx="11326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MTB</a:t>
            </a:r>
            <a:endParaRPr lang="th-TH" sz="32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81900DC-01C1-425D-B7F1-DEB82D7C3020}"/>
              </a:ext>
            </a:extLst>
          </p:cNvPr>
          <p:cNvSpPr txBox="1"/>
          <p:nvPr/>
        </p:nvSpPr>
        <p:spPr>
          <a:xfrm>
            <a:off x="11067672" y="6229288"/>
            <a:ext cx="113269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MICROTECHBEING</a:t>
            </a:r>
            <a:endParaRPr lang="th-TH" sz="8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4E36AE0-FBFA-4A7A-B829-61B8E36C6490}"/>
              </a:ext>
            </a:extLst>
          </p:cNvPr>
          <p:cNvSpPr txBox="1"/>
          <p:nvPr/>
        </p:nvSpPr>
        <p:spPr>
          <a:xfrm>
            <a:off x="7191637" y="6206058"/>
            <a:ext cx="113269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POWERED by</a:t>
            </a:r>
            <a:endParaRPr lang="th-TH" sz="900" b="1" dirty="0">
              <a:solidFill>
                <a:schemeClr val="bg1"/>
              </a:solidFill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pic>
        <p:nvPicPr>
          <p:cNvPr id="14338" name="Picture 2" descr="http://kbide.org/wp-content/uploads/2020/01/Screen-Shot-2563-01-06-at-16-1024x584.jpg">
            <a:extLst>
              <a:ext uri="{FF2B5EF4-FFF2-40B4-BE49-F238E27FC236}">
                <a16:creationId xmlns:a16="http://schemas.microsoft.com/office/drawing/2014/main" id="{20210F0A-D500-49A7-BEA8-924C930BFE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987" y="1125399"/>
            <a:ext cx="6791578" cy="3873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 descr="Home - KBIDE - IDE for everyone.">
            <a:extLst>
              <a:ext uri="{FF2B5EF4-FFF2-40B4-BE49-F238E27FC236}">
                <a16:creationId xmlns:a16="http://schemas.microsoft.com/office/drawing/2014/main" id="{46912C44-75A0-4DB9-BE12-309B985480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1623" y="40496"/>
            <a:ext cx="1331833" cy="609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634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0" y="6498000"/>
            <a:ext cx="12192000" cy="360000"/>
            <a:chOff x="0" y="6498000"/>
            <a:chExt cx="12192000" cy="360000"/>
          </a:xfrm>
        </p:grpSpPr>
        <p:sp>
          <p:nvSpPr>
            <p:cNvPr id="6" name="Rectangle 5"/>
            <p:cNvSpPr/>
            <p:nvPr/>
          </p:nvSpPr>
          <p:spPr>
            <a:xfrm>
              <a:off x="0" y="6498000"/>
              <a:ext cx="7200000" cy="360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7" name="Rectangle 6"/>
            <p:cNvSpPr/>
            <p:nvPr/>
          </p:nvSpPr>
          <p:spPr>
            <a:xfrm>
              <a:off x="7200000" y="6498000"/>
              <a:ext cx="4992000" cy="36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  <p:grpSp>
        <p:nvGrpSpPr>
          <p:cNvPr id="8" name="Group 82"/>
          <p:cNvGrpSpPr/>
          <p:nvPr/>
        </p:nvGrpSpPr>
        <p:grpSpPr>
          <a:xfrm>
            <a:off x="0" y="6211275"/>
            <a:ext cx="12192000" cy="646725"/>
            <a:chOff x="0" y="6498000"/>
            <a:chExt cx="12192000" cy="360000"/>
          </a:xfrm>
        </p:grpSpPr>
        <p:sp>
          <p:nvSpPr>
            <p:cNvPr id="10" name="Rectangle 83"/>
            <p:cNvSpPr/>
            <p:nvPr/>
          </p:nvSpPr>
          <p:spPr>
            <a:xfrm>
              <a:off x="0" y="6498000"/>
              <a:ext cx="7200000" cy="360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>
                <a:latin typeface="Kanit Light" panose="00000400000000000000" pitchFamily="2" charset="-34"/>
                <a:cs typeface="Kanit Light" panose="00000400000000000000" pitchFamily="2" charset="-34"/>
              </a:endParaRPr>
            </a:p>
          </p:txBody>
        </p:sp>
        <p:sp>
          <p:nvSpPr>
            <p:cNvPr id="12" name="Rectangle 84"/>
            <p:cNvSpPr/>
            <p:nvPr/>
          </p:nvSpPr>
          <p:spPr>
            <a:xfrm>
              <a:off x="7200000" y="6498000"/>
              <a:ext cx="4992000" cy="360000"/>
            </a:xfrm>
            <a:prstGeom prst="rect">
              <a:avLst/>
            </a:prstGeom>
            <a:solidFill>
              <a:srgbClr val="FE7E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>
                <a:latin typeface="Kanit Light" panose="00000400000000000000" pitchFamily="2" charset="-34"/>
                <a:cs typeface="Kanit Light" panose="00000400000000000000" pitchFamily="2" charset="-34"/>
              </a:endParaRPr>
            </a:p>
          </p:txBody>
        </p: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8C247B4A-244B-4BF5-B69E-05EA9AE014A5}"/>
              </a:ext>
            </a:extLst>
          </p:cNvPr>
          <p:cNvSpPr txBox="1">
            <a:spLocks/>
          </p:cNvSpPr>
          <p:nvPr/>
        </p:nvSpPr>
        <p:spPr>
          <a:xfrm>
            <a:off x="141987" y="6146738"/>
            <a:ext cx="4758487" cy="8715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th-TH" sz="2400" b="1" dirty="0">
              <a:solidFill>
                <a:schemeClr val="bg1"/>
              </a:solidFill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CEDF8AB3-CD09-4D92-BBB2-F7EC508128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1986" y="6146737"/>
            <a:ext cx="6762153" cy="871537"/>
          </a:xfrm>
        </p:spPr>
        <p:txBody>
          <a:bodyPr anchor="ctr">
            <a:normAutofit/>
          </a:bodyPr>
          <a:lstStyle/>
          <a:p>
            <a:pPr algn="l"/>
            <a:r>
              <a:rPr lang="en-US" sz="2400" b="1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Introduction</a:t>
            </a:r>
            <a:endParaRPr lang="th-TH" sz="2400" b="1" dirty="0">
              <a:solidFill>
                <a:schemeClr val="bg1"/>
              </a:solidFill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C2F8BCFB-9CF5-4221-B642-09464AEA7E4C}"/>
              </a:ext>
            </a:extLst>
          </p:cNvPr>
          <p:cNvSpPr/>
          <p:nvPr/>
        </p:nvSpPr>
        <p:spPr>
          <a:xfrm>
            <a:off x="141986" y="140517"/>
            <a:ext cx="6906884" cy="516431"/>
          </a:xfrm>
          <a:prstGeom prst="roundRect">
            <a:avLst/>
          </a:prstGeom>
          <a:solidFill>
            <a:srgbClr val="FE7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/>
            <a:r>
              <a:rPr lang="th-TH" b="1" dirty="0">
                <a:latin typeface="Kanit" panose="00000500000000000000" pitchFamily="2" charset="-34"/>
                <a:cs typeface="Kanit" panose="00000500000000000000" pitchFamily="2" charset="-34"/>
              </a:rPr>
              <a:t>ความสามารถในแต่โหมดการเขียนโปรแกรม</a:t>
            </a:r>
            <a:endParaRPr lang="en-US" b="1" dirty="0"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pic>
        <p:nvPicPr>
          <p:cNvPr id="22" name="รูปภาพ 15">
            <a:extLst>
              <a:ext uri="{FF2B5EF4-FFF2-40B4-BE49-F238E27FC236}">
                <a16:creationId xmlns:a16="http://schemas.microsoft.com/office/drawing/2014/main" id="{30F6B08C-5517-4BD3-BCC0-05D94B25315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1780" y="6251543"/>
            <a:ext cx="606457" cy="606457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F26E059-1474-44F4-9231-33F7A678BD32}"/>
              </a:ext>
            </a:extLst>
          </p:cNvPr>
          <p:cNvSpPr txBox="1"/>
          <p:nvPr/>
        </p:nvSpPr>
        <p:spPr>
          <a:xfrm>
            <a:off x="11044964" y="6337010"/>
            <a:ext cx="11326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MTB</a:t>
            </a:r>
            <a:endParaRPr lang="th-TH" sz="32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81900DC-01C1-425D-B7F1-DEB82D7C3020}"/>
              </a:ext>
            </a:extLst>
          </p:cNvPr>
          <p:cNvSpPr txBox="1"/>
          <p:nvPr/>
        </p:nvSpPr>
        <p:spPr>
          <a:xfrm>
            <a:off x="11067672" y="6229288"/>
            <a:ext cx="113269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MICROTECHBEING</a:t>
            </a:r>
            <a:endParaRPr lang="th-TH" sz="8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4E36AE0-FBFA-4A7A-B829-61B8E36C6490}"/>
              </a:ext>
            </a:extLst>
          </p:cNvPr>
          <p:cNvSpPr txBox="1"/>
          <p:nvPr/>
        </p:nvSpPr>
        <p:spPr>
          <a:xfrm>
            <a:off x="7191637" y="6206058"/>
            <a:ext cx="113269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POWERED by</a:t>
            </a:r>
            <a:endParaRPr lang="th-TH" sz="900" b="1" dirty="0">
              <a:solidFill>
                <a:schemeClr val="bg1"/>
              </a:solidFill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pic>
        <p:nvPicPr>
          <p:cNvPr id="26" name="Picture 4" descr="Home - KBIDE - IDE for everyone.">
            <a:extLst>
              <a:ext uri="{FF2B5EF4-FFF2-40B4-BE49-F238E27FC236}">
                <a16:creationId xmlns:a16="http://schemas.microsoft.com/office/drawing/2014/main" id="{16498D45-2A1E-460B-B9AF-18E56E1FBC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1623" y="40496"/>
            <a:ext cx="1331833" cy="609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ttp://kbide.org/wp-content/uploads/2020/01/Screen-Shot-2563-01-06-at-16.12.06-2-1024x584.png">
            <a:extLst>
              <a:ext uri="{FF2B5EF4-FFF2-40B4-BE49-F238E27FC236}">
                <a16:creationId xmlns:a16="http://schemas.microsoft.com/office/drawing/2014/main" id="{69DED882-65A2-49BB-9E31-69F6346F62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5622" y="782683"/>
            <a:ext cx="5704392" cy="3253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kbide.org/wp-content/uploads/2020/01/Screen-Shot-2563-01-06-at-21.30.31-1024x559.png">
            <a:extLst>
              <a:ext uri="{FF2B5EF4-FFF2-40B4-BE49-F238E27FC236}">
                <a16:creationId xmlns:a16="http://schemas.microsoft.com/office/drawing/2014/main" id="{B678AFB4-ED39-407C-8A25-F5C82A2282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985" y="2861182"/>
            <a:ext cx="5959509" cy="3253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10D32861-6DB0-4B39-8654-E98A55DC51AF}"/>
              </a:ext>
            </a:extLst>
          </p:cNvPr>
          <p:cNvSpPr txBox="1"/>
          <p:nvPr/>
        </p:nvSpPr>
        <p:spPr>
          <a:xfrm>
            <a:off x="141984" y="922750"/>
            <a:ext cx="595401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>
                    <a:lumMod val="75000"/>
                  </a:schemeClr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T</a:t>
            </a:r>
            <a:r>
              <a:rPr lang="en-US" sz="2000" b="1" dirty="0">
                <a:solidFill>
                  <a:schemeClr val="bg2">
                    <a:lumMod val="25000"/>
                  </a:schemeClr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ext </a:t>
            </a:r>
            <a:r>
              <a:rPr lang="en-US" sz="2000" b="1" dirty="0">
                <a:solidFill>
                  <a:schemeClr val="accent2">
                    <a:lumMod val="75000"/>
                  </a:schemeClr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P</a:t>
            </a:r>
            <a:r>
              <a:rPr lang="en-US" sz="2000" b="1" dirty="0">
                <a:solidFill>
                  <a:schemeClr val="bg2">
                    <a:lumMod val="25000"/>
                  </a:schemeClr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rograming</a:t>
            </a:r>
          </a:p>
          <a:p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------------------------------------------------</a:t>
            </a:r>
          </a:p>
          <a:p>
            <a:r>
              <a:rPr lang="en-US" sz="1200" dirty="0">
                <a:latin typeface="Kanit" panose="00000500000000000000" pitchFamily="2" charset="-34"/>
                <a:cs typeface="Kanit" panose="00000500000000000000" pitchFamily="2" charset="-34"/>
              </a:rPr>
              <a:t>– Speed up coding by converting C/C++ from block.</a:t>
            </a:r>
            <a:br>
              <a:rPr lang="en-US" sz="1200" dirty="0">
                <a:latin typeface="Kanit" panose="00000500000000000000" pitchFamily="2" charset="-34"/>
                <a:cs typeface="Kanit" panose="00000500000000000000" pitchFamily="2" charset="-34"/>
              </a:rPr>
            </a:br>
            <a:r>
              <a:rPr lang="en-US" sz="1200" dirty="0">
                <a:latin typeface="Kanit" panose="00000500000000000000" pitchFamily="2" charset="-34"/>
                <a:cs typeface="Kanit" panose="00000500000000000000" pitchFamily="2" charset="-34"/>
              </a:rPr>
              <a:t>– Line error hint, indicate and report lines with error.</a:t>
            </a:r>
            <a:br>
              <a:rPr lang="en-US" sz="1200" dirty="0">
                <a:latin typeface="Kanit" panose="00000500000000000000" pitchFamily="2" charset="-34"/>
                <a:cs typeface="Kanit" panose="00000500000000000000" pitchFamily="2" charset="-34"/>
              </a:rPr>
            </a:br>
            <a:r>
              <a:rPr lang="en-US" sz="1200" dirty="0">
                <a:latin typeface="Kanit" panose="00000500000000000000" pitchFamily="2" charset="-34"/>
                <a:cs typeface="Kanit" panose="00000500000000000000" pitchFamily="2" charset="-34"/>
              </a:rPr>
              <a:t>– 50+ editor themes, dark/light, select your personal preference.</a:t>
            </a:r>
            <a:br>
              <a:rPr lang="en-US" sz="1200" dirty="0">
                <a:latin typeface="Kanit" panose="00000500000000000000" pitchFamily="2" charset="-34"/>
                <a:cs typeface="Kanit" panose="00000500000000000000" pitchFamily="2" charset="-34"/>
              </a:rPr>
            </a:br>
            <a:r>
              <a:rPr lang="en-US" sz="1200" dirty="0">
                <a:latin typeface="Kanit" panose="00000500000000000000" pitchFamily="2" charset="-34"/>
                <a:cs typeface="Kanit" panose="00000500000000000000" pitchFamily="2" charset="-34"/>
              </a:rPr>
              <a:t>– Fast switch block &amp; code mode.</a:t>
            </a:r>
            <a:br>
              <a:rPr lang="en-US" sz="1200" dirty="0">
                <a:latin typeface="Kanit" panose="00000500000000000000" pitchFamily="2" charset="-34"/>
                <a:cs typeface="Kanit" panose="00000500000000000000" pitchFamily="2" charset="-34"/>
              </a:rPr>
            </a:br>
            <a:r>
              <a:rPr lang="en-US" sz="1200" dirty="0">
                <a:latin typeface="Kanit" panose="00000500000000000000" pitchFamily="2" charset="-34"/>
                <a:cs typeface="Kanit" panose="00000500000000000000" pitchFamily="2" charset="-34"/>
              </a:rPr>
              <a:t>– External package, add a more powerful tool.</a:t>
            </a:r>
            <a:endParaRPr lang="th-TH" sz="1200" dirty="0"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DCA311D-1544-41C1-8F13-5ABF96624CCA}"/>
              </a:ext>
            </a:extLst>
          </p:cNvPr>
          <p:cNvSpPr txBox="1"/>
          <p:nvPr/>
        </p:nvSpPr>
        <p:spPr>
          <a:xfrm>
            <a:off x="6345621" y="4132776"/>
            <a:ext cx="583203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>
                    <a:lumMod val="75000"/>
                  </a:schemeClr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B</a:t>
            </a:r>
            <a:r>
              <a:rPr lang="en-US" sz="2000" b="1" dirty="0">
                <a:latin typeface="Kanit" panose="00000500000000000000" pitchFamily="2" charset="-34"/>
                <a:cs typeface="Kanit" panose="00000500000000000000" pitchFamily="2" charset="-34"/>
              </a:rPr>
              <a:t>lock </a:t>
            </a:r>
            <a:r>
              <a:rPr lang="en-US" sz="2000" b="1" dirty="0">
                <a:solidFill>
                  <a:schemeClr val="accent2">
                    <a:lumMod val="75000"/>
                  </a:schemeClr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P</a:t>
            </a:r>
            <a:r>
              <a:rPr lang="en-US" sz="2000" b="1" dirty="0">
                <a:latin typeface="Kanit" panose="00000500000000000000" pitchFamily="2" charset="-34"/>
                <a:cs typeface="Kanit" panose="00000500000000000000" pitchFamily="2" charset="-34"/>
              </a:rPr>
              <a:t>rogramming</a:t>
            </a:r>
            <a:endParaRPr lang="en-US" sz="2000" b="1" dirty="0">
              <a:solidFill>
                <a:schemeClr val="bg2">
                  <a:lumMod val="25000"/>
                </a:schemeClr>
              </a:solidFill>
              <a:latin typeface="Kanit" panose="00000500000000000000" pitchFamily="2" charset="-34"/>
              <a:cs typeface="Kanit" panose="00000500000000000000" pitchFamily="2" charset="-34"/>
            </a:endParaRPr>
          </a:p>
          <a:p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-----------------------------------------------</a:t>
            </a:r>
          </a:p>
          <a:p>
            <a:r>
              <a:rPr lang="en-US" sz="1200" dirty="0">
                <a:latin typeface="Kanit" panose="00000500000000000000" pitchFamily="2" charset="-34"/>
                <a:cs typeface="Kanit" panose="00000500000000000000" pitchFamily="2" charset="-34"/>
              </a:rPr>
              <a:t>– 100% no hardcoding, just drag &amp; drop with block connection.</a:t>
            </a:r>
            <a:br>
              <a:rPr lang="en-US" sz="1200" dirty="0">
                <a:latin typeface="Kanit" panose="00000500000000000000" pitchFamily="2" charset="-34"/>
                <a:cs typeface="Kanit" panose="00000500000000000000" pitchFamily="2" charset="-34"/>
              </a:rPr>
            </a:br>
            <a:r>
              <a:rPr lang="en-US" sz="1200" dirty="0">
                <a:latin typeface="Kanit" panose="00000500000000000000" pitchFamily="2" charset="-34"/>
                <a:cs typeface="Kanit" panose="00000500000000000000" pitchFamily="2" charset="-34"/>
              </a:rPr>
              <a:t>– Easy and Intuitive.</a:t>
            </a:r>
            <a:br>
              <a:rPr lang="en-US" sz="1200" dirty="0">
                <a:latin typeface="Kanit" panose="00000500000000000000" pitchFamily="2" charset="-34"/>
                <a:cs typeface="Kanit" panose="00000500000000000000" pitchFamily="2" charset="-34"/>
              </a:rPr>
            </a:br>
            <a:r>
              <a:rPr lang="en-US" sz="1200" dirty="0">
                <a:latin typeface="Kanit" panose="00000500000000000000" pitchFamily="2" charset="-34"/>
                <a:cs typeface="Kanit" panose="00000500000000000000" pitchFamily="2" charset="-34"/>
              </a:rPr>
              <a:t>– Basic &amp; Advance block coverage 99% of the code that you write.</a:t>
            </a:r>
            <a:br>
              <a:rPr lang="en-US" sz="1200" dirty="0">
                <a:latin typeface="Kanit" panose="00000500000000000000" pitchFamily="2" charset="-34"/>
                <a:cs typeface="Kanit" panose="00000500000000000000" pitchFamily="2" charset="-34"/>
              </a:rPr>
            </a:br>
            <a:r>
              <a:rPr lang="en-US" sz="1200" dirty="0">
                <a:latin typeface="Kanit" panose="00000500000000000000" pitchFamily="2" charset="-34"/>
                <a:cs typeface="Kanit" panose="00000500000000000000" pitchFamily="2" charset="-34"/>
              </a:rPr>
              <a:t>– Various helping blocks, Images, Music, Text-to-speech.</a:t>
            </a:r>
            <a:br>
              <a:rPr lang="en-US" sz="1200" dirty="0">
                <a:latin typeface="Kanit" panose="00000500000000000000" pitchFamily="2" charset="-34"/>
                <a:cs typeface="Kanit" panose="00000500000000000000" pitchFamily="2" charset="-34"/>
              </a:rPr>
            </a:br>
            <a:r>
              <a:rPr lang="en-US" sz="1200" dirty="0">
                <a:latin typeface="Kanit" panose="00000500000000000000" pitchFamily="2" charset="-34"/>
                <a:cs typeface="Kanit" panose="00000500000000000000" pitchFamily="2" charset="-34"/>
              </a:rPr>
              <a:t>– Have fun in exploring with your creativity.</a:t>
            </a:r>
            <a:br>
              <a:rPr lang="en-US" sz="1200" dirty="0">
                <a:latin typeface="Kanit" panose="00000500000000000000" pitchFamily="2" charset="-34"/>
                <a:cs typeface="Kanit" panose="00000500000000000000" pitchFamily="2" charset="-34"/>
              </a:rPr>
            </a:br>
            <a:r>
              <a:rPr lang="en-US" sz="1200" dirty="0">
                <a:latin typeface="Kanit" panose="00000500000000000000" pitchFamily="2" charset="-34"/>
                <a:cs typeface="Kanit" panose="00000500000000000000" pitchFamily="2" charset="-34"/>
              </a:rPr>
              <a:t>– Speed up text-coding, all blocks are 100% convertible ready-compile C/C++</a:t>
            </a:r>
            <a:endParaRPr lang="th-TH" sz="1200" dirty="0"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567100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ธีมของ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ธีมของ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MTB</Template>
  <TotalTime>4008</TotalTime>
  <Words>1845</Words>
  <Application>Microsoft Office PowerPoint</Application>
  <PresentationFormat>Widescreen</PresentationFormat>
  <Paragraphs>576</Paragraphs>
  <Slides>38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6" baseType="lpstr">
      <vt:lpstr>Cordia New</vt:lpstr>
      <vt:lpstr>Angsana New</vt:lpstr>
      <vt:lpstr>Arial</vt:lpstr>
      <vt:lpstr>Calibri</vt:lpstr>
      <vt:lpstr>Kanit</vt:lpstr>
      <vt:lpstr>Kanit Light</vt:lpstr>
      <vt:lpstr>Calibri Light</vt:lpstr>
      <vt:lpstr>Office Theme</vt:lpstr>
      <vt:lpstr>PowerPoint Presentation</vt:lpstr>
      <vt:lpstr>Introduction</vt:lpstr>
      <vt:lpstr>Introduction</vt:lpstr>
      <vt:lpstr>Introduction</vt:lpstr>
      <vt:lpstr>Introduction</vt:lpstr>
      <vt:lpstr>Introduction</vt:lpstr>
      <vt:lpstr>Introduction</vt:lpstr>
      <vt:lpstr>Introduction</vt:lpstr>
      <vt:lpstr>Introduction</vt:lpstr>
      <vt:lpstr>Introduction</vt:lpstr>
      <vt:lpstr>Introduction</vt:lpstr>
      <vt:lpstr>KB-IDE</vt:lpstr>
      <vt:lpstr>KB-IDE</vt:lpstr>
      <vt:lpstr>KB-IDE</vt:lpstr>
      <vt:lpstr>KB-IDE</vt:lpstr>
      <vt:lpstr>KB-IDE</vt:lpstr>
      <vt:lpstr>KB-IDE</vt:lpstr>
      <vt:lpstr>KB-IDE</vt:lpstr>
      <vt:lpstr>KB-IDE</vt:lpstr>
      <vt:lpstr>KB-IDE</vt:lpstr>
      <vt:lpstr>KB-IDE</vt:lpstr>
      <vt:lpstr>KB-IDE</vt:lpstr>
      <vt:lpstr>KB-IDE</vt:lpstr>
      <vt:lpstr>KB-IDE</vt:lpstr>
      <vt:lpstr>KB-IDE + MR32-BOT</vt:lpstr>
      <vt:lpstr>KB-IDE</vt:lpstr>
      <vt:lpstr>KB-IDE + MR32-BOT</vt:lpstr>
      <vt:lpstr>KB-IDE + MR32-BOT</vt:lpstr>
      <vt:lpstr>KB-IDE + MR32-BOT</vt:lpstr>
      <vt:lpstr>KB-IDE + MR32-BOT</vt:lpstr>
      <vt:lpstr>KB-IDE + MR32-BOT</vt:lpstr>
      <vt:lpstr>KB-IDE + MR32-BOT</vt:lpstr>
      <vt:lpstr>KB-IDE + MR32-BOT</vt:lpstr>
      <vt:lpstr>KB-IDE + MR32-BOT</vt:lpstr>
      <vt:lpstr>KB-IDE + MR32-BOT</vt:lpstr>
      <vt:lpstr>KB-IDE + MR32-BOT</vt:lpstr>
      <vt:lpstr>KB-IDE + MR32-BOT</vt:lpstr>
      <vt:lpstr>KB-IDE + MR32-BOT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Windows User</dc:creator>
  <cp:lastModifiedBy>เมธา บุญมา</cp:lastModifiedBy>
  <cp:revision>362</cp:revision>
  <cp:lastPrinted>2018-06-19T17:43:44Z</cp:lastPrinted>
  <dcterms:created xsi:type="dcterms:W3CDTF">2018-05-29T17:20:50Z</dcterms:created>
  <dcterms:modified xsi:type="dcterms:W3CDTF">2020-08-14T08:50:57Z</dcterms:modified>
</cp:coreProperties>
</file>